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37"/>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x="18288000" cy="10287000"/>
  <p:notesSz cx="6858000" cy="9144000"/>
  <p:embeddedFontLst>
    <p:embeddedFont>
      <p:font typeface="Alatsi" charset="1" panose="00000500000000000000"/>
      <p:regular r:id="rId33"/>
    </p:embeddedFont>
    <p:embeddedFont>
      <p:font typeface="モトヤアポロ Bold" charset="1" panose="020B0700000000000000"/>
      <p:regular r:id="rId34"/>
    </p:embeddedFont>
    <p:embeddedFont>
      <p:font typeface="モトヤアポロ Light" charset="1" panose="020B0300000000000000"/>
      <p:regular r:id="rId35"/>
    </p:embeddedFont>
    <p:embeddedFont>
      <p:font typeface="Open Sans Bold" charset="1" panose="020B0806030504020204"/>
      <p:regular r:id="rId36"/>
    </p:embeddedFont>
    <p:embeddedFont>
      <p:font typeface="Abhaya Libre" charset="1" panose="02000503000000000000"/>
      <p:regular r:id="rId41"/>
    </p:embeddedFont>
    <p:embeddedFont>
      <p:font typeface="Canva Sans Bold" charset="1" panose="020B0803030501040103"/>
      <p:regular r:id="rId42"/>
    </p:embeddedFont>
    <p:embeddedFont>
      <p:font typeface="Canva Sans" charset="1" panose="020B0503030501040103"/>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notesMasters/notesMaster1.xml" Type="http://schemas.openxmlformats.org/officeDocument/2006/relationships/notesMaster"/><Relationship Id="rId38" Target="theme/theme2.xml" Type="http://schemas.openxmlformats.org/officeDocument/2006/relationships/theme"/><Relationship Id="rId39" Target="notesSlides/notesSlide1.xml" Type="http://schemas.openxmlformats.org/officeDocument/2006/relationships/notesSlide"/><Relationship Id="rId4" Target="theme/theme1.xml" Type="http://schemas.openxmlformats.org/officeDocument/2006/relationships/theme"/><Relationship Id="rId40" Target="notesSlides/notesSlide2.xml" Type="http://schemas.openxmlformats.org/officeDocument/2006/relationships/notesSlide"/><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Icon or illustration would be good to use for this​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Icon or illustration would be good to use for this​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2119542" y="0"/>
            <a:ext cx="4239083" cy="10287000"/>
            <a:chOff x="0" y="0"/>
            <a:chExt cx="5652111" cy="13716000"/>
          </a:xfrm>
        </p:grpSpPr>
        <p:grpSp>
          <p:nvGrpSpPr>
            <p:cNvPr name="Group 3" id="3"/>
            <p:cNvGrpSpPr/>
            <p:nvPr/>
          </p:nvGrpSpPr>
          <p:grpSpPr>
            <a:xfrm rot="0">
              <a:off x="2826056" y="0"/>
              <a:ext cx="2826056" cy="13716000"/>
              <a:chOff x="0" y="0"/>
              <a:chExt cx="558233" cy="2709333"/>
            </a:xfrm>
          </p:grpSpPr>
          <p:sp>
            <p:nvSpPr>
              <p:cNvPr name="Freeform 4" id="4"/>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E9E0D9"/>
              </a:solidFill>
            </p:spPr>
          </p:sp>
          <p:sp>
            <p:nvSpPr>
              <p:cNvPr name="TextBox 5" id="5"/>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413028" y="0"/>
              <a:ext cx="2826056" cy="13716000"/>
              <a:chOff x="0" y="0"/>
              <a:chExt cx="558233" cy="2709333"/>
            </a:xfrm>
          </p:grpSpPr>
          <p:sp>
            <p:nvSpPr>
              <p:cNvPr name="Freeform 7" id="7"/>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9FC3D0"/>
              </a:solidFill>
            </p:spPr>
          </p:sp>
          <p:sp>
            <p:nvSpPr>
              <p:cNvPr name="TextBox 8" id="8"/>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0" y="0"/>
              <a:ext cx="2826056" cy="13716000"/>
              <a:chOff x="0" y="0"/>
              <a:chExt cx="558233" cy="2709333"/>
            </a:xfrm>
          </p:grpSpPr>
          <p:sp>
            <p:nvSpPr>
              <p:cNvPr name="Freeform 10" id="10"/>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E9C7C6"/>
              </a:solidFill>
            </p:spPr>
          </p:sp>
          <p:sp>
            <p:nvSpPr>
              <p:cNvPr name="TextBox 11" id="11"/>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sp>
        <p:nvSpPr>
          <p:cNvPr name="Freeform 12" id="12"/>
          <p:cNvSpPr/>
          <p:nvPr/>
        </p:nvSpPr>
        <p:spPr>
          <a:xfrm flipH="false" flipV="false" rot="0">
            <a:off x="12646898"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2747950" y="8728106"/>
            <a:ext cx="4181111" cy="530194"/>
          </a:xfrm>
          <a:prstGeom prst="rect">
            <a:avLst/>
          </a:prstGeom>
        </p:spPr>
        <p:txBody>
          <a:bodyPr anchor="t" rtlCol="false" tIns="0" lIns="0" bIns="0" rIns="0">
            <a:spAutoFit/>
          </a:bodyPr>
          <a:lstStyle/>
          <a:p>
            <a:pPr algn="l">
              <a:lnSpc>
                <a:spcPts val="4376"/>
              </a:lnSpc>
            </a:pPr>
            <a:r>
              <a:rPr lang="en-US" sz="3126">
                <a:solidFill>
                  <a:srgbClr val="504E43"/>
                </a:solidFill>
                <a:latin typeface="Alatsi"/>
              </a:rPr>
              <a:t>DASALGORITHM | 2024</a:t>
            </a:r>
          </a:p>
        </p:txBody>
      </p:sp>
      <p:sp>
        <p:nvSpPr>
          <p:cNvPr name="Freeform 14" id="14"/>
          <p:cNvSpPr/>
          <p:nvPr/>
        </p:nvSpPr>
        <p:spPr>
          <a:xfrm flipH="false" flipV="false" rot="0">
            <a:off x="11118095" y="9258300"/>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5" id="15"/>
          <p:cNvSpPr txBox="true"/>
          <p:nvPr/>
        </p:nvSpPr>
        <p:spPr>
          <a:xfrm rot="0">
            <a:off x="2747950" y="2336176"/>
            <a:ext cx="14249295" cy="2807324"/>
          </a:xfrm>
          <a:prstGeom prst="rect">
            <a:avLst/>
          </a:prstGeom>
        </p:spPr>
        <p:txBody>
          <a:bodyPr anchor="t" rtlCol="false" tIns="0" lIns="0" bIns="0" rIns="0">
            <a:spAutoFit/>
          </a:bodyPr>
          <a:lstStyle/>
          <a:p>
            <a:pPr algn="l">
              <a:lnSpc>
                <a:spcPts val="14630"/>
              </a:lnSpc>
            </a:pPr>
            <a:r>
              <a:rPr lang="en-US" sz="10450">
                <a:solidFill>
                  <a:srgbClr val="504E43"/>
                </a:solidFill>
                <a:latin typeface="モトヤアポロ Bold"/>
              </a:rPr>
              <a:t>RAMKOLEK</a:t>
            </a:r>
          </a:p>
        </p:txBody>
      </p:sp>
      <p:sp>
        <p:nvSpPr>
          <p:cNvPr name="TextBox 16" id="16"/>
          <p:cNvSpPr txBox="true"/>
          <p:nvPr/>
        </p:nvSpPr>
        <p:spPr>
          <a:xfrm rot="0">
            <a:off x="2747950" y="4929104"/>
            <a:ext cx="14664381" cy="2044960"/>
          </a:xfrm>
          <a:prstGeom prst="rect">
            <a:avLst/>
          </a:prstGeom>
        </p:spPr>
        <p:txBody>
          <a:bodyPr anchor="t" rtlCol="false" tIns="0" lIns="0" bIns="0" rIns="0">
            <a:spAutoFit/>
          </a:bodyPr>
          <a:lstStyle/>
          <a:p>
            <a:pPr algn="l">
              <a:lnSpc>
                <a:spcPts val="6460"/>
              </a:lnSpc>
            </a:pPr>
            <a:r>
              <a:rPr lang="en-US" sz="4614" spc="636">
                <a:solidFill>
                  <a:srgbClr val="504E43"/>
                </a:solidFill>
                <a:latin typeface="モトヤアポロ Light"/>
              </a:rPr>
              <a:t>DOCUMENT MANAGEMENT SYSTEM FOR PROJECT DOCUMENTATION PAPERS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11</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Leila Arcega</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3760470" y="1028700"/>
            <a:ext cx="11101649" cy="8485337"/>
          </a:xfrm>
          <a:custGeom>
            <a:avLst/>
            <a:gdLst/>
            <a:ahLst/>
            <a:cxnLst/>
            <a:rect r="r" b="b" t="t" l="l"/>
            <a:pathLst>
              <a:path h="8485337" w="11101649">
                <a:moveTo>
                  <a:pt x="0" y="0"/>
                </a:moveTo>
                <a:lnTo>
                  <a:pt x="11101649" y="0"/>
                </a:lnTo>
                <a:lnTo>
                  <a:pt x="11101649" y="8485337"/>
                </a:lnTo>
                <a:lnTo>
                  <a:pt x="0" y="8485337"/>
                </a:lnTo>
                <a:lnTo>
                  <a:pt x="0" y="0"/>
                </a:lnTo>
                <a:close/>
              </a:path>
            </a:pathLst>
          </a:custGeom>
          <a:blipFill>
            <a:blip r:embed="rId2"/>
            <a:stretch>
              <a:fillRect l="0" t="0" r="0" b="0"/>
            </a:stretch>
          </a:blipFill>
        </p:spPr>
      </p:sp>
      <p:sp>
        <p:nvSpPr>
          <p:cNvPr name="TextBox 11" id="11"/>
          <p:cNvSpPr txBox="true"/>
          <p:nvPr/>
        </p:nvSpPr>
        <p:spPr>
          <a:xfrm rot="0">
            <a:off x="1028700" y="-12700"/>
            <a:ext cx="13833419" cy="1685925"/>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WBS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9704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12</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Leila Arcega</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7678751" y="-452473"/>
            <a:ext cx="4912886" cy="9938954"/>
          </a:xfrm>
          <a:custGeom>
            <a:avLst/>
            <a:gdLst/>
            <a:ahLst/>
            <a:cxnLst/>
            <a:rect r="r" b="b" t="t" l="l"/>
            <a:pathLst>
              <a:path h="9938954" w="4912886">
                <a:moveTo>
                  <a:pt x="0" y="0"/>
                </a:moveTo>
                <a:lnTo>
                  <a:pt x="4912886" y="0"/>
                </a:lnTo>
                <a:lnTo>
                  <a:pt x="4912886" y="9938954"/>
                </a:lnTo>
                <a:lnTo>
                  <a:pt x="0" y="9938954"/>
                </a:lnTo>
                <a:lnTo>
                  <a:pt x="0" y="0"/>
                </a:lnTo>
                <a:close/>
              </a:path>
            </a:pathLst>
          </a:custGeom>
          <a:blipFill>
            <a:blip r:embed="rId2"/>
            <a:stretch>
              <a:fillRect l="0" t="-1735" r="0" b="0"/>
            </a:stretch>
          </a:blipFill>
        </p:spPr>
      </p:sp>
      <p:grpSp>
        <p:nvGrpSpPr>
          <p:cNvPr name="Group 11" id="11"/>
          <p:cNvGrpSpPr/>
          <p:nvPr/>
        </p:nvGrpSpPr>
        <p:grpSpPr>
          <a:xfrm rot="0">
            <a:off x="1028700" y="711200"/>
            <a:ext cx="4680829" cy="962025"/>
            <a:chOff x="0" y="0"/>
            <a:chExt cx="6241106" cy="1282700"/>
          </a:xfrm>
        </p:grpSpPr>
        <p:sp>
          <p:nvSpPr>
            <p:cNvPr name="TextBox 12" id="12"/>
            <p:cNvSpPr txBox="true"/>
            <p:nvPr/>
          </p:nvSpPr>
          <p:spPr>
            <a:xfrm rot="0">
              <a:off x="0" y="-723900"/>
              <a:ext cx="3006932" cy="2006600"/>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WBS </a:t>
              </a:r>
            </a:p>
          </p:txBody>
        </p:sp>
        <p:sp>
          <p:nvSpPr>
            <p:cNvPr name="TextBox 13" id="13"/>
            <p:cNvSpPr txBox="true"/>
            <p:nvPr/>
          </p:nvSpPr>
          <p:spPr>
            <a:xfrm rot="0">
              <a:off x="3315481" y="-487256"/>
              <a:ext cx="2925625" cy="1666662"/>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grpSp>
      <p:sp>
        <p:nvSpPr>
          <p:cNvPr name="Freeform 14" id="14"/>
          <p:cNvSpPr/>
          <p:nvPr/>
        </p:nvSpPr>
        <p:spPr>
          <a:xfrm flipH="false" flipV="false" rot="0">
            <a:off x="0" y="1924903"/>
            <a:ext cx="6319641" cy="4830299"/>
          </a:xfrm>
          <a:custGeom>
            <a:avLst/>
            <a:gdLst/>
            <a:ahLst/>
            <a:cxnLst/>
            <a:rect r="r" b="b" t="t" l="l"/>
            <a:pathLst>
              <a:path h="4830299" w="6319641">
                <a:moveTo>
                  <a:pt x="0" y="0"/>
                </a:moveTo>
                <a:lnTo>
                  <a:pt x="6319641" y="0"/>
                </a:lnTo>
                <a:lnTo>
                  <a:pt x="6319641" y="4830299"/>
                </a:lnTo>
                <a:lnTo>
                  <a:pt x="0" y="4830299"/>
                </a:lnTo>
                <a:lnTo>
                  <a:pt x="0" y="0"/>
                </a:lnTo>
                <a:close/>
              </a:path>
            </a:pathLst>
          </a:custGeom>
          <a:blipFill>
            <a:blip r:embed="rId3"/>
            <a:stretch>
              <a:fillRect l="0" t="0" r="0" b="0"/>
            </a:stretch>
          </a:blipFill>
        </p:spPr>
      </p:sp>
      <p:grpSp>
        <p:nvGrpSpPr>
          <p:cNvPr name="Group 15" id="15"/>
          <p:cNvGrpSpPr/>
          <p:nvPr/>
        </p:nvGrpSpPr>
        <p:grpSpPr>
          <a:xfrm rot="0">
            <a:off x="0" y="2086970"/>
            <a:ext cx="1206765" cy="2430034"/>
            <a:chOff x="0" y="0"/>
            <a:chExt cx="263292" cy="530184"/>
          </a:xfrm>
        </p:grpSpPr>
        <p:sp>
          <p:nvSpPr>
            <p:cNvPr name="Freeform 16" id="16"/>
            <p:cNvSpPr/>
            <p:nvPr/>
          </p:nvSpPr>
          <p:spPr>
            <a:xfrm flipH="false" flipV="false" rot="0">
              <a:off x="0" y="0"/>
              <a:ext cx="263292" cy="530184"/>
            </a:xfrm>
            <a:custGeom>
              <a:avLst/>
              <a:gdLst/>
              <a:ahLst/>
              <a:cxnLst/>
              <a:rect r="r" b="b" t="t" l="l"/>
              <a:pathLst>
                <a:path h="530184" w="263292">
                  <a:moveTo>
                    <a:pt x="0" y="0"/>
                  </a:moveTo>
                  <a:lnTo>
                    <a:pt x="263292" y="0"/>
                  </a:lnTo>
                  <a:lnTo>
                    <a:pt x="263292" y="530184"/>
                  </a:lnTo>
                  <a:lnTo>
                    <a:pt x="0" y="530184"/>
                  </a:lnTo>
                  <a:close/>
                </a:path>
              </a:pathLst>
            </a:custGeom>
            <a:solidFill>
              <a:srgbClr val="000000">
                <a:alpha val="0"/>
              </a:srgbClr>
            </a:solidFill>
            <a:ln w="95250" cap="sq">
              <a:solidFill>
                <a:srgbClr val="CF4444"/>
              </a:solidFill>
              <a:prstDash val="solid"/>
              <a:miter/>
            </a:ln>
          </p:spPr>
        </p:sp>
        <p:sp>
          <p:nvSpPr>
            <p:cNvPr name="TextBox 17" id="17"/>
            <p:cNvSpPr txBox="true"/>
            <p:nvPr/>
          </p:nvSpPr>
          <p:spPr>
            <a:xfrm>
              <a:off x="0" y="-47625"/>
              <a:ext cx="263292" cy="577809"/>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603383" y="7842677"/>
            <a:ext cx="4894197" cy="679450"/>
          </a:xfrm>
          <a:prstGeom prst="rect">
            <a:avLst/>
          </a:prstGeom>
        </p:spPr>
        <p:txBody>
          <a:bodyPr anchor="t" rtlCol="false" tIns="0" lIns="0" bIns="0" rIns="0">
            <a:spAutoFit/>
          </a:bodyPr>
          <a:lstStyle/>
          <a:p>
            <a:pPr algn="l">
              <a:lnSpc>
                <a:spcPts val="5599"/>
              </a:lnSpc>
            </a:pPr>
            <a:r>
              <a:rPr lang="en-US" sz="3999">
                <a:solidFill>
                  <a:srgbClr val="504E43"/>
                </a:solidFill>
                <a:latin typeface="Alatsi"/>
              </a:rPr>
              <a:t>1.1 Initialization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13</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Leila Arcega</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7177174" y="0"/>
            <a:ext cx="3946819" cy="9180192"/>
          </a:xfrm>
          <a:custGeom>
            <a:avLst/>
            <a:gdLst/>
            <a:ahLst/>
            <a:cxnLst/>
            <a:rect r="r" b="b" t="t" l="l"/>
            <a:pathLst>
              <a:path h="9180192" w="3946819">
                <a:moveTo>
                  <a:pt x="0" y="0"/>
                </a:moveTo>
                <a:lnTo>
                  <a:pt x="3946819" y="0"/>
                </a:lnTo>
                <a:lnTo>
                  <a:pt x="3946819" y="9180192"/>
                </a:lnTo>
                <a:lnTo>
                  <a:pt x="0" y="9180192"/>
                </a:lnTo>
                <a:lnTo>
                  <a:pt x="0" y="0"/>
                </a:lnTo>
                <a:close/>
              </a:path>
            </a:pathLst>
          </a:custGeom>
          <a:blipFill>
            <a:blip r:embed="rId2"/>
            <a:stretch>
              <a:fillRect l="0" t="-1191" r="0" b="0"/>
            </a:stretch>
          </a:blipFill>
        </p:spPr>
      </p:sp>
      <p:sp>
        <p:nvSpPr>
          <p:cNvPr name="Freeform 11" id="11"/>
          <p:cNvSpPr/>
          <p:nvPr/>
        </p:nvSpPr>
        <p:spPr>
          <a:xfrm flipH="false" flipV="false" rot="0">
            <a:off x="11436752" y="0"/>
            <a:ext cx="4196979" cy="10287000"/>
          </a:xfrm>
          <a:custGeom>
            <a:avLst/>
            <a:gdLst/>
            <a:ahLst/>
            <a:cxnLst/>
            <a:rect r="r" b="b" t="t" l="l"/>
            <a:pathLst>
              <a:path h="10287000" w="4196979">
                <a:moveTo>
                  <a:pt x="0" y="0"/>
                </a:moveTo>
                <a:lnTo>
                  <a:pt x="4196978" y="0"/>
                </a:lnTo>
                <a:lnTo>
                  <a:pt x="4196978" y="10287000"/>
                </a:lnTo>
                <a:lnTo>
                  <a:pt x="0" y="10287000"/>
                </a:lnTo>
                <a:lnTo>
                  <a:pt x="0" y="0"/>
                </a:lnTo>
                <a:close/>
              </a:path>
            </a:pathLst>
          </a:custGeom>
          <a:blipFill>
            <a:blip r:embed="rId3"/>
            <a:stretch>
              <a:fillRect l="0" t="0" r="0" b="0"/>
            </a:stretch>
          </a:blipFill>
        </p:spPr>
      </p:sp>
      <p:grpSp>
        <p:nvGrpSpPr>
          <p:cNvPr name="Group 12" id="12"/>
          <p:cNvGrpSpPr/>
          <p:nvPr/>
        </p:nvGrpSpPr>
        <p:grpSpPr>
          <a:xfrm rot="0">
            <a:off x="1028700" y="711200"/>
            <a:ext cx="4680829" cy="962025"/>
            <a:chOff x="0" y="0"/>
            <a:chExt cx="6241106" cy="1282700"/>
          </a:xfrm>
        </p:grpSpPr>
        <p:sp>
          <p:nvSpPr>
            <p:cNvPr name="TextBox 13" id="13"/>
            <p:cNvSpPr txBox="true"/>
            <p:nvPr/>
          </p:nvSpPr>
          <p:spPr>
            <a:xfrm rot="0">
              <a:off x="0" y="-723900"/>
              <a:ext cx="3006932" cy="2006600"/>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WBS </a:t>
              </a:r>
            </a:p>
          </p:txBody>
        </p:sp>
        <p:sp>
          <p:nvSpPr>
            <p:cNvPr name="TextBox 14" id="14"/>
            <p:cNvSpPr txBox="true"/>
            <p:nvPr/>
          </p:nvSpPr>
          <p:spPr>
            <a:xfrm rot="0">
              <a:off x="3315481" y="-487256"/>
              <a:ext cx="2925625" cy="1666662"/>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grpSp>
      <p:sp>
        <p:nvSpPr>
          <p:cNvPr name="Freeform 15" id="15"/>
          <p:cNvSpPr/>
          <p:nvPr/>
        </p:nvSpPr>
        <p:spPr>
          <a:xfrm flipH="false" flipV="false" rot="0">
            <a:off x="0" y="1924903"/>
            <a:ext cx="6319641" cy="4830299"/>
          </a:xfrm>
          <a:custGeom>
            <a:avLst/>
            <a:gdLst/>
            <a:ahLst/>
            <a:cxnLst/>
            <a:rect r="r" b="b" t="t" l="l"/>
            <a:pathLst>
              <a:path h="4830299" w="6319641">
                <a:moveTo>
                  <a:pt x="0" y="0"/>
                </a:moveTo>
                <a:lnTo>
                  <a:pt x="6319641" y="0"/>
                </a:lnTo>
                <a:lnTo>
                  <a:pt x="6319641" y="4830299"/>
                </a:lnTo>
                <a:lnTo>
                  <a:pt x="0" y="4830299"/>
                </a:lnTo>
                <a:lnTo>
                  <a:pt x="0" y="0"/>
                </a:lnTo>
                <a:close/>
              </a:path>
            </a:pathLst>
          </a:custGeom>
          <a:blipFill>
            <a:blip r:embed="rId4"/>
            <a:stretch>
              <a:fillRect l="0" t="0" r="0" b="0"/>
            </a:stretch>
          </a:blipFill>
        </p:spPr>
      </p:sp>
      <p:grpSp>
        <p:nvGrpSpPr>
          <p:cNvPr name="Group 16" id="16"/>
          <p:cNvGrpSpPr/>
          <p:nvPr/>
        </p:nvGrpSpPr>
        <p:grpSpPr>
          <a:xfrm rot="0">
            <a:off x="744263" y="2228779"/>
            <a:ext cx="1429608" cy="4719231"/>
            <a:chOff x="0" y="0"/>
            <a:chExt cx="311912" cy="1029641"/>
          </a:xfrm>
        </p:grpSpPr>
        <p:sp>
          <p:nvSpPr>
            <p:cNvPr name="Freeform 17" id="17"/>
            <p:cNvSpPr/>
            <p:nvPr/>
          </p:nvSpPr>
          <p:spPr>
            <a:xfrm flipH="false" flipV="false" rot="0">
              <a:off x="0" y="0"/>
              <a:ext cx="311912" cy="1029641"/>
            </a:xfrm>
            <a:custGeom>
              <a:avLst/>
              <a:gdLst/>
              <a:ahLst/>
              <a:cxnLst/>
              <a:rect r="r" b="b" t="t" l="l"/>
              <a:pathLst>
                <a:path h="1029641" w="311912">
                  <a:moveTo>
                    <a:pt x="0" y="0"/>
                  </a:moveTo>
                  <a:lnTo>
                    <a:pt x="311912" y="0"/>
                  </a:lnTo>
                  <a:lnTo>
                    <a:pt x="311912" y="1029641"/>
                  </a:lnTo>
                  <a:lnTo>
                    <a:pt x="0" y="1029641"/>
                  </a:lnTo>
                  <a:close/>
                </a:path>
              </a:pathLst>
            </a:custGeom>
            <a:solidFill>
              <a:srgbClr val="000000">
                <a:alpha val="0"/>
              </a:srgbClr>
            </a:solidFill>
            <a:ln w="95250" cap="sq">
              <a:solidFill>
                <a:srgbClr val="CF4444"/>
              </a:solidFill>
              <a:prstDash val="solid"/>
              <a:miter/>
            </a:ln>
          </p:spPr>
        </p:sp>
        <p:sp>
          <p:nvSpPr>
            <p:cNvPr name="TextBox 18" id="18"/>
            <p:cNvSpPr txBox="true"/>
            <p:nvPr/>
          </p:nvSpPr>
          <p:spPr>
            <a:xfrm>
              <a:off x="0" y="-47625"/>
              <a:ext cx="311912" cy="1077266"/>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603383" y="7842677"/>
            <a:ext cx="4894197" cy="679450"/>
          </a:xfrm>
          <a:prstGeom prst="rect">
            <a:avLst/>
          </a:prstGeom>
        </p:spPr>
        <p:txBody>
          <a:bodyPr anchor="t" rtlCol="false" tIns="0" lIns="0" bIns="0" rIns="0">
            <a:spAutoFit/>
          </a:bodyPr>
          <a:lstStyle/>
          <a:p>
            <a:pPr algn="l">
              <a:lnSpc>
                <a:spcPts val="5599"/>
              </a:lnSpc>
            </a:pPr>
            <a:r>
              <a:rPr lang="en-US" sz="3999">
                <a:solidFill>
                  <a:srgbClr val="504E43"/>
                </a:solidFill>
                <a:latin typeface="Alatsi"/>
              </a:rPr>
              <a:t>2.1 Planning</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Leila Arcega</a:t>
            </a:r>
          </a:p>
        </p:txBody>
      </p:sp>
      <p:sp>
        <p:nvSpPr>
          <p:cNvPr name="AutoShape 3" id="3"/>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4" id="4"/>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5" id="5"/>
          <p:cNvSpPr/>
          <p:nvPr/>
        </p:nvSpPr>
        <p:spPr>
          <a:xfrm flipH="false" flipV="false" rot="0">
            <a:off x="6484810" y="-409645"/>
            <a:ext cx="11341665" cy="9894786"/>
          </a:xfrm>
          <a:custGeom>
            <a:avLst/>
            <a:gdLst/>
            <a:ahLst/>
            <a:cxnLst/>
            <a:rect r="r" b="b" t="t" l="l"/>
            <a:pathLst>
              <a:path h="9894786" w="11341665">
                <a:moveTo>
                  <a:pt x="0" y="0"/>
                </a:moveTo>
                <a:lnTo>
                  <a:pt x="11341665" y="0"/>
                </a:lnTo>
                <a:lnTo>
                  <a:pt x="11341665" y="9894786"/>
                </a:lnTo>
                <a:lnTo>
                  <a:pt x="0" y="9894786"/>
                </a:lnTo>
                <a:lnTo>
                  <a:pt x="0" y="0"/>
                </a:lnTo>
                <a:close/>
              </a:path>
            </a:pathLst>
          </a:custGeom>
          <a:blipFill>
            <a:blip r:embed="rId2"/>
            <a:stretch>
              <a:fillRect l="0" t="0" r="0" b="0"/>
            </a:stretch>
          </a:blipFill>
        </p:spPr>
      </p:sp>
      <p:grpSp>
        <p:nvGrpSpPr>
          <p:cNvPr name="Group 6" id="6"/>
          <p:cNvGrpSpPr/>
          <p:nvPr/>
        </p:nvGrpSpPr>
        <p:grpSpPr>
          <a:xfrm rot="0">
            <a:off x="16477994" y="0"/>
            <a:ext cx="1562612" cy="1673225"/>
            <a:chOff x="0" y="0"/>
            <a:chExt cx="2083482" cy="2230967"/>
          </a:xfrm>
        </p:grpSpPr>
        <p:grpSp>
          <p:nvGrpSpPr>
            <p:cNvPr name="Group 7" id="7"/>
            <p:cNvGrpSpPr/>
            <p:nvPr/>
          </p:nvGrpSpPr>
          <p:grpSpPr>
            <a:xfrm rot="0">
              <a:off x="75599" y="0"/>
              <a:ext cx="1932284" cy="2230967"/>
              <a:chOff x="0" y="0"/>
              <a:chExt cx="703982" cy="812800"/>
            </a:xfrm>
          </p:grpSpPr>
          <p:sp>
            <p:nvSpPr>
              <p:cNvPr name="Freeform 8" id="8"/>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9" id="9"/>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14</a:t>
              </a:r>
            </a:p>
          </p:txBody>
        </p:sp>
      </p:grpSp>
      <p:grpSp>
        <p:nvGrpSpPr>
          <p:cNvPr name="Group 11" id="11"/>
          <p:cNvGrpSpPr/>
          <p:nvPr/>
        </p:nvGrpSpPr>
        <p:grpSpPr>
          <a:xfrm rot="0">
            <a:off x="1028700" y="711200"/>
            <a:ext cx="4680829" cy="962025"/>
            <a:chOff x="0" y="0"/>
            <a:chExt cx="6241106" cy="1282700"/>
          </a:xfrm>
        </p:grpSpPr>
        <p:sp>
          <p:nvSpPr>
            <p:cNvPr name="TextBox 12" id="12"/>
            <p:cNvSpPr txBox="true"/>
            <p:nvPr/>
          </p:nvSpPr>
          <p:spPr>
            <a:xfrm rot="0">
              <a:off x="0" y="-723900"/>
              <a:ext cx="3006932" cy="2006600"/>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WBS </a:t>
              </a:r>
            </a:p>
          </p:txBody>
        </p:sp>
        <p:sp>
          <p:nvSpPr>
            <p:cNvPr name="TextBox 13" id="13"/>
            <p:cNvSpPr txBox="true"/>
            <p:nvPr/>
          </p:nvSpPr>
          <p:spPr>
            <a:xfrm rot="0">
              <a:off x="3315481" y="-487256"/>
              <a:ext cx="2925625" cy="1666662"/>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grpSp>
      <p:sp>
        <p:nvSpPr>
          <p:cNvPr name="TextBox 14" id="14"/>
          <p:cNvSpPr txBox="true"/>
          <p:nvPr/>
        </p:nvSpPr>
        <p:spPr>
          <a:xfrm rot="0">
            <a:off x="603383" y="7842677"/>
            <a:ext cx="4894197" cy="679450"/>
          </a:xfrm>
          <a:prstGeom prst="rect">
            <a:avLst/>
          </a:prstGeom>
        </p:spPr>
        <p:txBody>
          <a:bodyPr anchor="t" rtlCol="false" tIns="0" lIns="0" bIns="0" rIns="0">
            <a:spAutoFit/>
          </a:bodyPr>
          <a:lstStyle/>
          <a:p>
            <a:pPr algn="l">
              <a:lnSpc>
                <a:spcPts val="5599"/>
              </a:lnSpc>
            </a:pPr>
            <a:r>
              <a:rPr lang="en-US" sz="3999">
                <a:solidFill>
                  <a:srgbClr val="504E43"/>
                </a:solidFill>
                <a:latin typeface="Alatsi"/>
              </a:rPr>
              <a:t>3.1 Execution</a:t>
            </a:r>
          </a:p>
        </p:txBody>
      </p:sp>
      <p:sp>
        <p:nvSpPr>
          <p:cNvPr name="Freeform 15" id="15"/>
          <p:cNvSpPr/>
          <p:nvPr/>
        </p:nvSpPr>
        <p:spPr>
          <a:xfrm flipH="false" flipV="false" rot="0">
            <a:off x="0" y="1924903"/>
            <a:ext cx="6319641" cy="4830299"/>
          </a:xfrm>
          <a:custGeom>
            <a:avLst/>
            <a:gdLst/>
            <a:ahLst/>
            <a:cxnLst/>
            <a:rect r="r" b="b" t="t" l="l"/>
            <a:pathLst>
              <a:path h="4830299" w="6319641">
                <a:moveTo>
                  <a:pt x="0" y="0"/>
                </a:moveTo>
                <a:lnTo>
                  <a:pt x="6319641" y="0"/>
                </a:lnTo>
                <a:lnTo>
                  <a:pt x="6319641" y="4830299"/>
                </a:lnTo>
                <a:lnTo>
                  <a:pt x="0" y="4830299"/>
                </a:lnTo>
                <a:lnTo>
                  <a:pt x="0" y="0"/>
                </a:lnTo>
                <a:close/>
              </a:path>
            </a:pathLst>
          </a:custGeom>
          <a:blipFill>
            <a:blip r:embed="rId3"/>
            <a:stretch>
              <a:fillRect l="0" t="0" r="0" b="0"/>
            </a:stretch>
          </a:blipFill>
        </p:spPr>
      </p:sp>
      <p:grpSp>
        <p:nvGrpSpPr>
          <p:cNvPr name="Group 16" id="16"/>
          <p:cNvGrpSpPr/>
          <p:nvPr/>
        </p:nvGrpSpPr>
        <p:grpSpPr>
          <a:xfrm rot="0">
            <a:off x="2040799" y="2411104"/>
            <a:ext cx="2685627" cy="2409775"/>
            <a:chOff x="0" y="0"/>
            <a:chExt cx="585950" cy="525764"/>
          </a:xfrm>
        </p:grpSpPr>
        <p:sp>
          <p:nvSpPr>
            <p:cNvPr name="Freeform 17" id="17"/>
            <p:cNvSpPr/>
            <p:nvPr/>
          </p:nvSpPr>
          <p:spPr>
            <a:xfrm flipH="false" flipV="false" rot="0">
              <a:off x="0" y="0"/>
              <a:ext cx="585950" cy="525764"/>
            </a:xfrm>
            <a:custGeom>
              <a:avLst/>
              <a:gdLst/>
              <a:ahLst/>
              <a:cxnLst/>
              <a:rect r="r" b="b" t="t" l="l"/>
              <a:pathLst>
                <a:path h="525764" w="585950">
                  <a:moveTo>
                    <a:pt x="0" y="0"/>
                  </a:moveTo>
                  <a:lnTo>
                    <a:pt x="585950" y="0"/>
                  </a:lnTo>
                  <a:lnTo>
                    <a:pt x="585950" y="525764"/>
                  </a:lnTo>
                  <a:lnTo>
                    <a:pt x="0" y="525764"/>
                  </a:lnTo>
                  <a:close/>
                </a:path>
              </a:pathLst>
            </a:custGeom>
            <a:solidFill>
              <a:srgbClr val="000000">
                <a:alpha val="0"/>
              </a:srgbClr>
            </a:solidFill>
            <a:ln w="95250" cap="sq">
              <a:solidFill>
                <a:srgbClr val="CF4444"/>
              </a:solidFill>
              <a:prstDash val="solid"/>
              <a:miter/>
            </a:ln>
          </p:spPr>
        </p:sp>
        <p:sp>
          <p:nvSpPr>
            <p:cNvPr name="TextBox 18" id="18"/>
            <p:cNvSpPr txBox="true"/>
            <p:nvPr/>
          </p:nvSpPr>
          <p:spPr>
            <a:xfrm>
              <a:off x="0" y="-47625"/>
              <a:ext cx="585950" cy="573389"/>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15</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Leila Arcega</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8237426" y="836613"/>
            <a:ext cx="5795097" cy="7197458"/>
          </a:xfrm>
          <a:custGeom>
            <a:avLst/>
            <a:gdLst/>
            <a:ahLst/>
            <a:cxnLst/>
            <a:rect r="r" b="b" t="t" l="l"/>
            <a:pathLst>
              <a:path h="7197458" w="5795097">
                <a:moveTo>
                  <a:pt x="0" y="0"/>
                </a:moveTo>
                <a:lnTo>
                  <a:pt x="5795097" y="0"/>
                </a:lnTo>
                <a:lnTo>
                  <a:pt x="5795097" y="7197458"/>
                </a:lnTo>
                <a:lnTo>
                  <a:pt x="0" y="7197458"/>
                </a:lnTo>
                <a:lnTo>
                  <a:pt x="0" y="0"/>
                </a:lnTo>
                <a:close/>
              </a:path>
            </a:pathLst>
          </a:custGeom>
          <a:blipFill>
            <a:blip r:embed="rId2"/>
            <a:stretch>
              <a:fillRect l="0" t="0" r="-99831" b="-26613"/>
            </a:stretch>
          </a:blipFill>
        </p:spPr>
      </p:sp>
      <p:grpSp>
        <p:nvGrpSpPr>
          <p:cNvPr name="Group 11" id="11"/>
          <p:cNvGrpSpPr/>
          <p:nvPr/>
        </p:nvGrpSpPr>
        <p:grpSpPr>
          <a:xfrm rot="0">
            <a:off x="1028700" y="711200"/>
            <a:ext cx="4680829" cy="962025"/>
            <a:chOff x="0" y="0"/>
            <a:chExt cx="6241106" cy="1282700"/>
          </a:xfrm>
        </p:grpSpPr>
        <p:sp>
          <p:nvSpPr>
            <p:cNvPr name="TextBox 12" id="12"/>
            <p:cNvSpPr txBox="true"/>
            <p:nvPr/>
          </p:nvSpPr>
          <p:spPr>
            <a:xfrm rot="0">
              <a:off x="0" y="-723900"/>
              <a:ext cx="3006932" cy="2006600"/>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WBS </a:t>
              </a:r>
            </a:p>
          </p:txBody>
        </p:sp>
        <p:sp>
          <p:nvSpPr>
            <p:cNvPr name="TextBox 13" id="13"/>
            <p:cNvSpPr txBox="true"/>
            <p:nvPr/>
          </p:nvSpPr>
          <p:spPr>
            <a:xfrm rot="0">
              <a:off x="3315481" y="-487256"/>
              <a:ext cx="2925625" cy="1666662"/>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grpSp>
      <p:sp>
        <p:nvSpPr>
          <p:cNvPr name="TextBox 14" id="14"/>
          <p:cNvSpPr txBox="true"/>
          <p:nvPr/>
        </p:nvSpPr>
        <p:spPr>
          <a:xfrm rot="0">
            <a:off x="603383" y="7842677"/>
            <a:ext cx="4894197" cy="679450"/>
          </a:xfrm>
          <a:prstGeom prst="rect">
            <a:avLst/>
          </a:prstGeom>
        </p:spPr>
        <p:txBody>
          <a:bodyPr anchor="t" rtlCol="false" tIns="0" lIns="0" bIns="0" rIns="0">
            <a:spAutoFit/>
          </a:bodyPr>
          <a:lstStyle/>
          <a:p>
            <a:pPr algn="l">
              <a:lnSpc>
                <a:spcPts val="5599"/>
              </a:lnSpc>
            </a:pPr>
            <a:r>
              <a:rPr lang="en-US" sz="3999">
                <a:solidFill>
                  <a:srgbClr val="504E43"/>
                </a:solidFill>
                <a:latin typeface="Alatsi"/>
              </a:rPr>
              <a:t>4.1 Control</a:t>
            </a:r>
          </a:p>
        </p:txBody>
      </p:sp>
      <p:sp>
        <p:nvSpPr>
          <p:cNvPr name="Freeform 15" id="15"/>
          <p:cNvSpPr/>
          <p:nvPr/>
        </p:nvSpPr>
        <p:spPr>
          <a:xfrm flipH="false" flipV="false" rot="0">
            <a:off x="0" y="1924903"/>
            <a:ext cx="6319641" cy="4830299"/>
          </a:xfrm>
          <a:custGeom>
            <a:avLst/>
            <a:gdLst/>
            <a:ahLst/>
            <a:cxnLst/>
            <a:rect r="r" b="b" t="t" l="l"/>
            <a:pathLst>
              <a:path h="4830299" w="6319641">
                <a:moveTo>
                  <a:pt x="0" y="0"/>
                </a:moveTo>
                <a:lnTo>
                  <a:pt x="6319641" y="0"/>
                </a:lnTo>
                <a:lnTo>
                  <a:pt x="6319641" y="4830299"/>
                </a:lnTo>
                <a:lnTo>
                  <a:pt x="0" y="4830299"/>
                </a:lnTo>
                <a:lnTo>
                  <a:pt x="0" y="0"/>
                </a:lnTo>
                <a:close/>
              </a:path>
            </a:pathLst>
          </a:custGeom>
          <a:blipFill>
            <a:blip r:embed="rId3"/>
            <a:stretch>
              <a:fillRect l="0" t="0" r="0" b="0"/>
            </a:stretch>
          </a:blipFill>
        </p:spPr>
      </p:sp>
      <p:grpSp>
        <p:nvGrpSpPr>
          <p:cNvPr name="Group 16" id="16"/>
          <p:cNvGrpSpPr/>
          <p:nvPr/>
        </p:nvGrpSpPr>
        <p:grpSpPr>
          <a:xfrm rot="0">
            <a:off x="4309738" y="2228779"/>
            <a:ext cx="1187842" cy="1498569"/>
            <a:chOff x="0" y="0"/>
            <a:chExt cx="259163" cy="326958"/>
          </a:xfrm>
        </p:grpSpPr>
        <p:sp>
          <p:nvSpPr>
            <p:cNvPr name="Freeform 17" id="17"/>
            <p:cNvSpPr/>
            <p:nvPr/>
          </p:nvSpPr>
          <p:spPr>
            <a:xfrm flipH="false" flipV="false" rot="0">
              <a:off x="0" y="0"/>
              <a:ext cx="259163" cy="326958"/>
            </a:xfrm>
            <a:custGeom>
              <a:avLst/>
              <a:gdLst/>
              <a:ahLst/>
              <a:cxnLst/>
              <a:rect r="r" b="b" t="t" l="l"/>
              <a:pathLst>
                <a:path h="326958" w="259163">
                  <a:moveTo>
                    <a:pt x="0" y="0"/>
                  </a:moveTo>
                  <a:lnTo>
                    <a:pt x="259163" y="0"/>
                  </a:lnTo>
                  <a:lnTo>
                    <a:pt x="259163" y="326958"/>
                  </a:lnTo>
                  <a:lnTo>
                    <a:pt x="0" y="326958"/>
                  </a:lnTo>
                  <a:close/>
                </a:path>
              </a:pathLst>
            </a:custGeom>
            <a:solidFill>
              <a:srgbClr val="000000">
                <a:alpha val="0"/>
              </a:srgbClr>
            </a:solidFill>
            <a:ln w="95250" cap="sq">
              <a:solidFill>
                <a:srgbClr val="CF4444"/>
              </a:solidFill>
              <a:prstDash val="solid"/>
              <a:miter/>
            </a:ln>
          </p:spPr>
        </p:sp>
        <p:sp>
          <p:nvSpPr>
            <p:cNvPr name="TextBox 18" id="18"/>
            <p:cNvSpPr txBox="true"/>
            <p:nvPr/>
          </p:nvSpPr>
          <p:spPr>
            <a:xfrm>
              <a:off x="0" y="-47625"/>
              <a:ext cx="259163" cy="374583"/>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16</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Leila Arcega</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8891779" y="836613"/>
            <a:ext cx="5089946" cy="8229600"/>
          </a:xfrm>
          <a:custGeom>
            <a:avLst/>
            <a:gdLst/>
            <a:ahLst/>
            <a:cxnLst/>
            <a:rect r="r" b="b" t="t" l="l"/>
            <a:pathLst>
              <a:path h="8229600" w="5089946">
                <a:moveTo>
                  <a:pt x="0" y="0"/>
                </a:moveTo>
                <a:lnTo>
                  <a:pt x="5089946" y="0"/>
                </a:lnTo>
                <a:lnTo>
                  <a:pt x="5089946" y="8229600"/>
                </a:lnTo>
                <a:lnTo>
                  <a:pt x="0" y="8229600"/>
                </a:lnTo>
                <a:lnTo>
                  <a:pt x="0" y="0"/>
                </a:lnTo>
                <a:close/>
              </a:path>
            </a:pathLst>
          </a:custGeom>
          <a:blipFill>
            <a:blip r:embed="rId2"/>
            <a:stretch>
              <a:fillRect l="-105461" t="0" r="0" b="0"/>
            </a:stretch>
          </a:blipFill>
        </p:spPr>
      </p:sp>
      <p:grpSp>
        <p:nvGrpSpPr>
          <p:cNvPr name="Group 11" id="11"/>
          <p:cNvGrpSpPr/>
          <p:nvPr/>
        </p:nvGrpSpPr>
        <p:grpSpPr>
          <a:xfrm rot="0">
            <a:off x="1028700" y="711200"/>
            <a:ext cx="4680829" cy="962025"/>
            <a:chOff x="0" y="0"/>
            <a:chExt cx="6241106" cy="1282700"/>
          </a:xfrm>
        </p:grpSpPr>
        <p:sp>
          <p:nvSpPr>
            <p:cNvPr name="TextBox 12" id="12"/>
            <p:cNvSpPr txBox="true"/>
            <p:nvPr/>
          </p:nvSpPr>
          <p:spPr>
            <a:xfrm rot="0">
              <a:off x="0" y="-723900"/>
              <a:ext cx="3006932" cy="2006600"/>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WBS </a:t>
              </a:r>
            </a:p>
          </p:txBody>
        </p:sp>
        <p:sp>
          <p:nvSpPr>
            <p:cNvPr name="TextBox 13" id="13"/>
            <p:cNvSpPr txBox="true"/>
            <p:nvPr/>
          </p:nvSpPr>
          <p:spPr>
            <a:xfrm rot="0">
              <a:off x="3315481" y="-487256"/>
              <a:ext cx="2925625" cy="1666662"/>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grpSp>
      <p:sp>
        <p:nvSpPr>
          <p:cNvPr name="TextBox 14" id="14"/>
          <p:cNvSpPr txBox="true"/>
          <p:nvPr/>
        </p:nvSpPr>
        <p:spPr>
          <a:xfrm rot="0">
            <a:off x="603383" y="7842677"/>
            <a:ext cx="4894197" cy="679376"/>
          </a:xfrm>
          <a:prstGeom prst="rect">
            <a:avLst/>
          </a:prstGeom>
        </p:spPr>
        <p:txBody>
          <a:bodyPr anchor="t" rtlCol="false" tIns="0" lIns="0" bIns="0" rIns="0">
            <a:spAutoFit/>
          </a:bodyPr>
          <a:lstStyle/>
          <a:p>
            <a:pPr algn="l">
              <a:lnSpc>
                <a:spcPts val="5599"/>
              </a:lnSpc>
            </a:pPr>
            <a:r>
              <a:rPr lang="en-US" sz="3999">
                <a:solidFill>
                  <a:srgbClr val="504E43"/>
                </a:solidFill>
                <a:latin typeface="Alatsi"/>
              </a:rPr>
              <a:t>5.1 Closeout</a:t>
            </a:r>
          </a:p>
        </p:txBody>
      </p:sp>
      <p:sp>
        <p:nvSpPr>
          <p:cNvPr name="Freeform 15" id="15"/>
          <p:cNvSpPr/>
          <p:nvPr/>
        </p:nvSpPr>
        <p:spPr>
          <a:xfrm flipH="false" flipV="false" rot="0">
            <a:off x="0" y="1924903"/>
            <a:ext cx="6319641" cy="4830299"/>
          </a:xfrm>
          <a:custGeom>
            <a:avLst/>
            <a:gdLst/>
            <a:ahLst/>
            <a:cxnLst/>
            <a:rect r="r" b="b" t="t" l="l"/>
            <a:pathLst>
              <a:path h="4830299" w="6319641">
                <a:moveTo>
                  <a:pt x="0" y="0"/>
                </a:moveTo>
                <a:lnTo>
                  <a:pt x="6319641" y="0"/>
                </a:lnTo>
                <a:lnTo>
                  <a:pt x="6319641" y="4830299"/>
                </a:lnTo>
                <a:lnTo>
                  <a:pt x="0" y="4830299"/>
                </a:lnTo>
                <a:lnTo>
                  <a:pt x="0" y="0"/>
                </a:lnTo>
                <a:close/>
              </a:path>
            </a:pathLst>
          </a:custGeom>
          <a:blipFill>
            <a:blip r:embed="rId3"/>
            <a:stretch>
              <a:fillRect l="0" t="0" r="0" b="0"/>
            </a:stretch>
          </a:blipFill>
        </p:spPr>
      </p:sp>
      <p:grpSp>
        <p:nvGrpSpPr>
          <p:cNvPr name="Group 16" id="16"/>
          <p:cNvGrpSpPr/>
          <p:nvPr/>
        </p:nvGrpSpPr>
        <p:grpSpPr>
          <a:xfrm rot="0">
            <a:off x="5261882" y="2350329"/>
            <a:ext cx="1187842" cy="1498569"/>
            <a:chOff x="0" y="0"/>
            <a:chExt cx="259163" cy="326958"/>
          </a:xfrm>
        </p:grpSpPr>
        <p:sp>
          <p:nvSpPr>
            <p:cNvPr name="Freeform 17" id="17"/>
            <p:cNvSpPr/>
            <p:nvPr/>
          </p:nvSpPr>
          <p:spPr>
            <a:xfrm flipH="false" flipV="false" rot="0">
              <a:off x="0" y="0"/>
              <a:ext cx="259163" cy="326958"/>
            </a:xfrm>
            <a:custGeom>
              <a:avLst/>
              <a:gdLst/>
              <a:ahLst/>
              <a:cxnLst/>
              <a:rect r="r" b="b" t="t" l="l"/>
              <a:pathLst>
                <a:path h="326958" w="259163">
                  <a:moveTo>
                    <a:pt x="0" y="0"/>
                  </a:moveTo>
                  <a:lnTo>
                    <a:pt x="259163" y="0"/>
                  </a:lnTo>
                  <a:lnTo>
                    <a:pt x="259163" y="326958"/>
                  </a:lnTo>
                  <a:lnTo>
                    <a:pt x="0" y="326958"/>
                  </a:lnTo>
                  <a:close/>
                </a:path>
              </a:pathLst>
            </a:custGeom>
            <a:solidFill>
              <a:srgbClr val="000000">
                <a:alpha val="0"/>
              </a:srgbClr>
            </a:solidFill>
            <a:ln w="95250" cap="sq">
              <a:solidFill>
                <a:srgbClr val="CF4444"/>
              </a:solidFill>
              <a:prstDash val="solid"/>
              <a:miter/>
            </a:ln>
          </p:spPr>
        </p:sp>
        <p:sp>
          <p:nvSpPr>
            <p:cNvPr name="TextBox 18" id="18"/>
            <p:cNvSpPr txBox="true"/>
            <p:nvPr/>
          </p:nvSpPr>
          <p:spPr>
            <a:xfrm>
              <a:off x="0" y="-47625"/>
              <a:ext cx="259163" cy="374583"/>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17</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Daniella Soquiat</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3928863" y="1673225"/>
            <a:ext cx="10430274" cy="7811916"/>
          </a:xfrm>
          <a:custGeom>
            <a:avLst/>
            <a:gdLst/>
            <a:ahLst/>
            <a:cxnLst/>
            <a:rect r="r" b="b" t="t" l="l"/>
            <a:pathLst>
              <a:path h="7811916" w="10430274">
                <a:moveTo>
                  <a:pt x="0" y="0"/>
                </a:moveTo>
                <a:lnTo>
                  <a:pt x="10430274" y="0"/>
                </a:lnTo>
                <a:lnTo>
                  <a:pt x="10430274" y="7811916"/>
                </a:lnTo>
                <a:lnTo>
                  <a:pt x="0" y="7811916"/>
                </a:lnTo>
                <a:lnTo>
                  <a:pt x="0" y="0"/>
                </a:lnTo>
                <a:close/>
              </a:path>
            </a:pathLst>
          </a:custGeom>
          <a:blipFill>
            <a:blip r:embed="rId2"/>
            <a:stretch>
              <a:fillRect l="0" t="0" r="0" b="0"/>
            </a:stretch>
          </a:blipFill>
        </p:spPr>
      </p:sp>
      <p:grpSp>
        <p:nvGrpSpPr>
          <p:cNvPr name="Group 11" id="11"/>
          <p:cNvGrpSpPr/>
          <p:nvPr/>
        </p:nvGrpSpPr>
        <p:grpSpPr>
          <a:xfrm rot="0">
            <a:off x="10686846" y="6116606"/>
            <a:ext cx="571036" cy="545485"/>
            <a:chOff x="0" y="0"/>
            <a:chExt cx="150396" cy="143667"/>
          </a:xfrm>
        </p:grpSpPr>
        <p:sp>
          <p:nvSpPr>
            <p:cNvPr name="Freeform 12" id="12"/>
            <p:cNvSpPr/>
            <p:nvPr/>
          </p:nvSpPr>
          <p:spPr>
            <a:xfrm flipH="false" flipV="false" rot="0">
              <a:off x="0" y="0"/>
              <a:ext cx="150396" cy="143667"/>
            </a:xfrm>
            <a:custGeom>
              <a:avLst/>
              <a:gdLst/>
              <a:ahLst/>
              <a:cxnLst/>
              <a:rect r="r" b="b" t="t" l="l"/>
              <a:pathLst>
                <a:path h="143667" w="150396">
                  <a:moveTo>
                    <a:pt x="0" y="0"/>
                  </a:moveTo>
                  <a:lnTo>
                    <a:pt x="150396" y="0"/>
                  </a:lnTo>
                  <a:lnTo>
                    <a:pt x="150396" y="143667"/>
                  </a:lnTo>
                  <a:lnTo>
                    <a:pt x="0" y="143667"/>
                  </a:lnTo>
                  <a:close/>
                </a:path>
              </a:pathLst>
            </a:custGeom>
            <a:solidFill>
              <a:srgbClr val="FEFEFE"/>
            </a:solidFill>
          </p:spPr>
        </p:sp>
        <p:sp>
          <p:nvSpPr>
            <p:cNvPr name="TextBox 13" id="13"/>
            <p:cNvSpPr txBox="true"/>
            <p:nvPr/>
          </p:nvSpPr>
          <p:spPr>
            <a:xfrm>
              <a:off x="0" y="-57150"/>
              <a:ext cx="150396" cy="200817"/>
            </a:xfrm>
            <a:prstGeom prst="rect">
              <a:avLst/>
            </a:prstGeom>
          </p:spPr>
          <p:txBody>
            <a:bodyPr anchor="ctr" rtlCol="false" tIns="50800" lIns="50800" bIns="50800" rIns="50800"/>
            <a:lstStyle/>
            <a:p>
              <a:pPr algn="ctr">
                <a:lnSpc>
                  <a:spcPts val="3779"/>
                </a:lnSpc>
              </a:pPr>
              <a:r>
                <a:rPr lang="en-US" sz="2699">
                  <a:solidFill>
                    <a:srgbClr val="000000"/>
                  </a:solidFill>
                  <a:latin typeface="Abhaya Libre"/>
                </a:rPr>
                <a:t>1</a:t>
              </a:r>
            </a:p>
          </p:txBody>
        </p:sp>
      </p:grpSp>
      <p:sp>
        <p:nvSpPr>
          <p:cNvPr name="TextBox 14" id="14"/>
          <p:cNvSpPr txBox="true"/>
          <p:nvPr/>
        </p:nvSpPr>
        <p:spPr>
          <a:xfrm rot="0">
            <a:off x="1028700" y="-12700"/>
            <a:ext cx="13833419" cy="1685925"/>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PROJECT COST</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18</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Lyka Tesorero</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2318565" y="1793685"/>
            <a:ext cx="13650869" cy="7570996"/>
          </a:xfrm>
          <a:custGeom>
            <a:avLst/>
            <a:gdLst/>
            <a:ahLst/>
            <a:cxnLst/>
            <a:rect r="r" b="b" t="t" l="l"/>
            <a:pathLst>
              <a:path h="7570996" w="13650869">
                <a:moveTo>
                  <a:pt x="0" y="0"/>
                </a:moveTo>
                <a:lnTo>
                  <a:pt x="13650870" y="0"/>
                </a:lnTo>
                <a:lnTo>
                  <a:pt x="13650870" y="7570996"/>
                </a:lnTo>
                <a:lnTo>
                  <a:pt x="0" y="7570996"/>
                </a:lnTo>
                <a:lnTo>
                  <a:pt x="0" y="0"/>
                </a:lnTo>
                <a:close/>
              </a:path>
            </a:pathLst>
          </a:custGeom>
          <a:blipFill>
            <a:blip r:embed="rId2"/>
            <a:stretch>
              <a:fillRect l="0" t="0" r="0" b="0"/>
            </a:stretch>
          </a:blipFill>
        </p:spPr>
      </p:sp>
      <p:sp>
        <p:nvSpPr>
          <p:cNvPr name="TextBox 11" id="11"/>
          <p:cNvSpPr txBox="true"/>
          <p:nvPr/>
        </p:nvSpPr>
        <p:spPr>
          <a:xfrm rot="0">
            <a:off x="1028700" y="-12700"/>
            <a:ext cx="13833419" cy="1685925"/>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GANTT CHART</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19</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Lyka Tesorero</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3619071" y="1734073"/>
            <a:ext cx="11049858" cy="7690220"/>
          </a:xfrm>
          <a:custGeom>
            <a:avLst/>
            <a:gdLst/>
            <a:ahLst/>
            <a:cxnLst/>
            <a:rect r="r" b="b" t="t" l="l"/>
            <a:pathLst>
              <a:path h="7690220" w="11049858">
                <a:moveTo>
                  <a:pt x="0" y="0"/>
                </a:moveTo>
                <a:lnTo>
                  <a:pt x="11049858" y="0"/>
                </a:lnTo>
                <a:lnTo>
                  <a:pt x="11049858" y="7690220"/>
                </a:lnTo>
                <a:lnTo>
                  <a:pt x="0" y="7690220"/>
                </a:lnTo>
                <a:lnTo>
                  <a:pt x="0" y="0"/>
                </a:lnTo>
                <a:close/>
              </a:path>
            </a:pathLst>
          </a:custGeom>
          <a:blipFill>
            <a:blip r:embed="rId2"/>
            <a:stretch>
              <a:fillRect l="0" t="0" r="0" b="0"/>
            </a:stretch>
          </a:blipFill>
        </p:spPr>
      </p:sp>
      <p:grpSp>
        <p:nvGrpSpPr>
          <p:cNvPr name="Group 11" id="11"/>
          <p:cNvGrpSpPr/>
          <p:nvPr/>
        </p:nvGrpSpPr>
        <p:grpSpPr>
          <a:xfrm rot="0">
            <a:off x="1028700" y="711200"/>
            <a:ext cx="9014479" cy="962025"/>
            <a:chOff x="0" y="0"/>
            <a:chExt cx="12019305" cy="1282700"/>
          </a:xfrm>
        </p:grpSpPr>
        <p:sp>
          <p:nvSpPr>
            <p:cNvPr name="TextBox 12" id="12"/>
            <p:cNvSpPr txBox="true"/>
            <p:nvPr/>
          </p:nvSpPr>
          <p:spPr>
            <a:xfrm rot="0">
              <a:off x="0" y="-723900"/>
              <a:ext cx="9093680" cy="2006600"/>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GANTT CHART</a:t>
              </a:r>
            </a:p>
          </p:txBody>
        </p:sp>
        <p:sp>
          <p:nvSpPr>
            <p:cNvPr name="TextBox 13" id="13"/>
            <p:cNvSpPr txBox="true"/>
            <p:nvPr/>
          </p:nvSpPr>
          <p:spPr>
            <a:xfrm rot="0">
              <a:off x="9093680" y="-590550"/>
              <a:ext cx="2925625" cy="1666662"/>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20</a:t>
              </a:r>
            </a:p>
          </p:txBody>
        </p:sp>
      </p:grpSp>
      <p:sp>
        <p:nvSpPr>
          <p:cNvPr name="TextBox 7" id="7"/>
          <p:cNvSpPr txBox="true"/>
          <p:nvPr/>
        </p:nvSpPr>
        <p:spPr>
          <a:xfrm rot="0">
            <a:off x="5709529" y="9427991"/>
            <a:ext cx="6882108" cy="464746"/>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Raina Terania</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3256102" y="1673225"/>
            <a:ext cx="11775796" cy="7585075"/>
          </a:xfrm>
          <a:custGeom>
            <a:avLst/>
            <a:gdLst/>
            <a:ahLst/>
            <a:cxnLst/>
            <a:rect r="r" b="b" t="t" l="l"/>
            <a:pathLst>
              <a:path h="7585075" w="11775796">
                <a:moveTo>
                  <a:pt x="0" y="0"/>
                </a:moveTo>
                <a:lnTo>
                  <a:pt x="11775796" y="0"/>
                </a:lnTo>
                <a:lnTo>
                  <a:pt x="11775796" y="7585075"/>
                </a:lnTo>
                <a:lnTo>
                  <a:pt x="0" y="7585075"/>
                </a:lnTo>
                <a:lnTo>
                  <a:pt x="0" y="0"/>
                </a:lnTo>
                <a:close/>
              </a:path>
            </a:pathLst>
          </a:custGeom>
          <a:blipFill>
            <a:blip r:embed="rId2"/>
            <a:stretch>
              <a:fillRect l="0" t="0" r="0" b="0"/>
            </a:stretch>
          </a:blipFill>
        </p:spPr>
      </p:sp>
      <p:sp>
        <p:nvSpPr>
          <p:cNvPr name="TextBox 11" id="11"/>
          <p:cNvSpPr txBox="true"/>
          <p:nvPr/>
        </p:nvSpPr>
        <p:spPr>
          <a:xfrm rot="0">
            <a:off x="1028700" y="179071"/>
            <a:ext cx="12828638" cy="1494155"/>
          </a:xfrm>
          <a:prstGeom prst="rect">
            <a:avLst/>
          </a:prstGeom>
        </p:spPr>
        <p:txBody>
          <a:bodyPr anchor="t" rtlCol="false" tIns="0" lIns="0" bIns="0" rIns="0">
            <a:spAutoFit/>
          </a:bodyPr>
          <a:lstStyle/>
          <a:p>
            <a:pPr algn="l">
              <a:lnSpc>
                <a:spcPts val="7840"/>
              </a:lnSpc>
            </a:pPr>
            <a:r>
              <a:rPr lang="en-US" sz="5600">
                <a:solidFill>
                  <a:srgbClr val="504E43"/>
                </a:solidFill>
                <a:latin typeface="モトヤアポロ Bold"/>
              </a:rPr>
              <a:t>ROLES AND RESPONSIBILITIES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Freeform 2" id="2"/>
          <p:cNvSpPr/>
          <p:nvPr/>
        </p:nvSpPr>
        <p:spPr>
          <a:xfrm flipH="false" flipV="false" rot="0">
            <a:off x="12973696" y="7694917"/>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6477994" y="0"/>
            <a:ext cx="1562612" cy="1673225"/>
            <a:chOff x="0" y="0"/>
            <a:chExt cx="2083482" cy="2230967"/>
          </a:xfrm>
        </p:grpSpPr>
        <p:grpSp>
          <p:nvGrpSpPr>
            <p:cNvPr name="Group 4" id="4"/>
            <p:cNvGrpSpPr/>
            <p:nvPr/>
          </p:nvGrpSpPr>
          <p:grpSpPr>
            <a:xfrm rot="0">
              <a:off x="75599" y="0"/>
              <a:ext cx="1932284" cy="2230967"/>
              <a:chOff x="0" y="0"/>
              <a:chExt cx="703982" cy="812800"/>
            </a:xfrm>
          </p:grpSpPr>
          <p:sp>
            <p:nvSpPr>
              <p:cNvPr name="Freeform 5" id="5"/>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6" id="6"/>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a:t>
              </a:r>
            </a:p>
          </p:txBody>
        </p:sp>
      </p:grpSp>
      <p:sp>
        <p:nvSpPr>
          <p:cNvPr name="Freeform 8" id="8"/>
          <p:cNvSpPr/>
          <p:nvPr/>
        </p:nvSpPr>
        <p:spPr>
          <a:xfrm flipH="false" flipV="false" rot="0">
            <a:off x="-2627572" y="-733336"/>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4157642" y="-368300"/>
            <a:ext cx="9972716" cy="1685925"/>
          </a:xfrm>
          <a:prstGeom prst="rect">
            <a:avLst/>
          </a:prstGeom>
        </p:spPr>
        <p:txBody>
          <a:bodyPr anchor="t" rtlCol="false" tIns="0" lIns="0" bIns="0" rIns="0">
            <a:spAutoFit/>
          </a:bodyPr>
          <a:lstStyle/>
          <a:p>
            <a:pPr algn="ctr">
              <a:lnSpc>
                <a:spcPts val="8819"/>
              </a:lnSpc>
            </a:pPr>
            <a:r>
              <a:rPr lang="en-US" sz="6300">
                <a:solidFill>
                  <a:srgbClr val="504E43"/>
                </a:solidFill>
                <a:latin typeface="モトヤアポロ Bold"/>
              </a:rPr>
              <a:t>OUR TEAM</a:t>
            </a:r>
          </a:p>
        </p:txBody>
      </p:sp>
      <p:grpSp>
        <p:nvGrpSpPr>
          <p:cNvPr name="Group 10" id="10"/>
          <p:cNvGrpSpPr>
            <a:grpSpLocks noChangeAspect="true"/>
          </p:cNvGrpSpPr>
          <p:nvPr/>
        </p:nvGrpSpPr>
        <p:grpSpPr>
          <a:xfrm rot="0">
            <a:off x="473801" y="2612826"/>
            <a:ext cx="2339392" cy="2339382"/>
            <a:chOff x="0" y="0"/>
            <a:chExt cx="6350000" cy="6349975"/>
          </a:xfrm>
        </p:grpSpPr>
        <p:sp>
          <p:nvSpPr>
            <p:cNvPr name="Freeform 11" id="11"/>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185392" t="0" r="-178920" b="-14342"/>
              </a:stretch>
            </a:blipFill>
          </p:spPr>
        </p:sp>
      </p:grpSp>
      <p:grpSp>
        <p:nvGrpSpPr>
          <p:cNvPr name="Group 12" id="12"/>
          <p:cNvGrpSpPr>
            <a:grpSpLocks noChangeAspect="true"/>
          </p:cNvGrpSpPr>
          <p:nvPr/>
        </p:nvGrpSpPr>
        <p:grpSpPr>
          <a:xfrm rot="0">
            <a:off x="6325899" y="2518187"/>
            <a:ext cx="2585127" cy="2585117"/>
            <a:chOff x="0" y="0"/>
            <a:chExt cx="6350000" cy="6349975"/>
          </a:xfrm>
        </p:grpSpPr>
        <p:sp>
          <p:nvSpPr>
            <p:cNvPr name="Freeform 13" id="1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326388" t="-6583" r="-6415" b="0"/>
              </a:stretch>
            </a:blipFill>
          </p:spPr>
        </p:sp>
      </p:grpSp>
      <p:grpSp>
        <p:nvGrpSpPr>
          <p:cNvPr name="Group 14" id="14"/>
          <p:cNvGrpSpPr>
            <a:grpSpLocks noChangeAspect="true"/>
          </p:cNvGrpSpPr>
          <p:nvPr/>
        </p:nvGrpSpPr>
        <p:grpSpPr>
          <a:xfrm rot="0">
            <a:off x="12375612" y="2835215"/>
            <a:ext cx="2395849" cy="2395839"/>
            <a:chOff x="0" y="0"/>
            <a:chExt cx="6350000" cy="6349975"/>
          </a:xfrm>
        </p:grpSpPr>
        <p:sp>
          <p:nvSpPr>
            <p:cNvPr name="Freeform 15" id="15"/>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t="-4511" r="0" b="-4511"/>
              </a:stretch>
            </a:blipFill>
          </p:spPr>
        </p:sp>
      </p:grpSp>
      <p:grpSp>
        <p:nvGrpSpPr>
          <p:cNvPr name="Group 16" id="16"/>
          <p:cNvGrpSpPr>
            <a:grpSpLocks noChangeAspect="true"/>
          </p:cNvGrpSpPr>
          <p:nvPr/>
        </p:nvGrpSpPr>
        <p:grpSpPr>
          <a:xfrm rot="0">
            <a:off x="12375612" y="5662228"/>
            <a:ext cx="2377972" cy="2377963"/>
            <a:chOff x="0" y="0"/>
            <a:chExt cx="6350000" cy="6349975"/>
          </a:xfrm>
        </p:grpSpPr>
        <p:sp>
          <p:nvSpPr>
            <p:cNvPr name="Freeform 17" id="17"/>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17049" t="-12753" r="-350606" b="-2413"/>
              </a:stretch>
            </a:blipFill>
          </p:spPr>
        </p:sp>
      </p:grpSp>
      <p:grpSp>
        <p:nvGrpSpPr>
          <p:cNvPr name="Group 18" id="18"/>
          <p:cNvGrpSpPr>
            <a:grpSpLocks noChangeAspect="true"/>
          </p:cNvGrpSpPr>
          <p:nvPr/>
        </p:nvGrpSpPr>
        <p:grpSpPr>
          <a:xfrm rot="0">
            <a:off x="473801" y="5597969"/>
            <a:ext cx="2427333" cy="2427324"/>
            <a:chOff x="0" y="0"/>
            <a:chExt cx="6350000" cy="6349975"/>
          </a:xfrm>
        </p:grpSpPr>
        <p:sp>
          <p:nvSpPr>
            <p:cNvPr name="Freeform 19" id="19"/>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0" t="0" r="0" b="0"/>
              </a:stretch>
            </a:blipFill>
          </p:spPr>
        </p:sp>
      </p:grpSp>
      <p:grpSp>
        <p:nvGrpSpPr>
          <p:cNvPr name="Group 20" id="20"/>
          <p:cNvGrpSpPr>
            <a:grpSpLocks noChangeAspect="true"/>
          </p:cNvGrpSpPr>
          <p:nvPr/>
        </p:nvGrpSpPr>
        <p:grpSpPr>
          <a:xfrm rot="0">
            <a:off x="6526843" y="5597969"/>
            <a:ext cx="2395849" cy="2395839"/>
            <a:chOff x="0" y="0"/>
            <a:chExt cx="6350000" cy="6349975"/>
          </a:xfrm>
        </p:grpSpPr>
        <p:sp>
          <p:nvSpPr>
            <p:cNvPr name="Freeform 21" id="21"/>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0" t="0" r="0" b="0"/>
              </a:stretch>
            </a:blipFill>
          </p:spPr>
        </p:sp>
      </p:grpSp>
      <p:sp>
        <p:nvSpPr>
          <p:cNvPr name="TextBox 22" id="22"/>
          <p:cNvSpPr txBox="true"/>
          <p:nvPr/>
        </p:nvSpPr>
        <p:spPr>
          <a:xfrm rot="0">
            <a:off x="3129722" y="3279111"/>
            <a:ext cx="2939002" cy="1450896"/>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Leila Arcega</a:t>
            </a:r>
          </a:p>
          <a:p>
            <a:pPr algn="l">
              <a:lnSpc>
                <a:spcPts val="3541"/>
              </a:lnSpc>
            </a:pPr>
            <a:r>
              <a:rPr lang="en-US" sz="2529">
                <a:solidFill>
                  <a:srgbClr val="504E43"/>
                </a:solidFill>
                <a:latin typeface="Alatsi"/>
              </a:rPr>
              <a:t>Scrum Master</a:t>
            </a:r>
          </a:p>
          <a:p>
            <a:pPr algn="l">
              <a:lnSpc>
                <a:spcPts val="3541"/>
              </a:lnSpc>
            </a:pPr>
            <a:r>
              <a:rPr lang="en-US" sz="2529">
                <a:solidFill>
                  <a:srgbClr val="504E43"/>
                </a:solidFill>
                <a:latin typeface="Alatsi"/>
              </a:rPr>
              <a:t>Developer</a:t>
            </a:r>
          </a:p>
        </p:txBody>
      </p:sp>
      <p:sp>
        <p:nvSpPr>
          <p:cNvPr name="TextBox 23" id="23"/>
          <p:cNvSpPr txBox="true"/>
          <p:nvPr/>
        </p:nvSpPr>
        <p:spPr>
          <a:xfrm rot="0">
            <a:off x="9167023" y="3279111"/>
            <a:ext cx="2539648" cy="1450944"/>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Jeb Cajayon</a:t>
            </a:r>
          </a:p>
          <a:p>
            <a:pPr algn="l">
              <a:lnSpc>
                <a:spcPts val="3536"/>
              </a:lnSpc>
            </a:pPr>
            <a:r>
              <a:rPr lang="en-US" sz="2526">
                <a:solidFill>
                  <a:srgbClr val="504E43"/>
                </a:solidFill>
                <a:latin typeface="Alatsi"/>
              </a:rPr>
              <a:t>Project Manager</a:t>
            </a:r>
          </a:p>
          <a:p>
            <a:pPr algn="l">
              <a:lnSpc>
                <a:spcPts val="3536"/>
              </a:lnSpc>
            </a:pPr>
            <a:r>
              <a:rPr lang="en-US" sz="2526">
                <a:solidFill>
                  <a:srgbClr val="504E43"/>
                </a:solidFill>
                <a:latin typeface="Alatsi"/>
              </a:rPr>
              <a:t>Product Owner</a:t>
            </a:r>
          </a:p>
        </p:txBody>
      </p:sp>
      <p:sp>
        <p:nvSpPr>
          <p:cNvPr name="TextBox 24" id="24"/>
          <p:cNvSpPr txBox="true"/>
          <p:nvPr/>
        </p:nvSpPr>
        <p:spPr>
          <a:xfrm rot="0">
            <a:off x="15028636" y="3339707"/>
            <a:ext cx="3105042" cy="2013554"/>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Jonlord Mirando</a:t>
            </a:r>
          </a:p>
          <a:p>
            <a:pPr algn="l">
              <a:lnSpc>
                <a:spcPts val="3536"/>
              </a:lnSpc>
            </a:pPr>
            <a:r>
              <a:rPr lang="en-US" sz="2526">
                <a:solidFill>
                  <a:srgbClr val="504E43"/>
                </a:solidFill>
                <a:latin typeface="Alatsi"/>
              </a:rPr>
              <a:t>Project Manager</a:t>
            </a:r>
          </a:p>
          <a:p>
            <a:pPr algn="l">
              <a:lnSpc>
                <a:spcPts val="3536"/>
              </a:lnSpc>
            </a:pPr>
            <a:r>
              <a:rPr lang="en-US" sz="2526">
                <a:solidFill>
                  <a:srgbClr val="504E43"/>
                </a:solidFill>
                <a:latin typeface="Alatsi"/>
              </a:rPr>
              <a:t>Product Owner</a:t>
            </a:r>
          </a:p>
          <a:p>
            <a:pPr algn="l">
              <a:lnSpc>
                <a:spcPts val="4516"/>
              </a:lnSpc>
            </a:pPr>
          </a:p>
        </p:txBody>
      </p:sp>
      <p:sp>
        <p:nvSpPr>
          <p:cNvPr name="TextBox 25" id="25"/>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Jeb Cajayon</a:t>
            </a:r>
          </a:p>
        </p:txBody>
      </p:sp>
      <p:sp>
        <p:nvSpPr>
          <p:cNvPr name="AutoShape 26" id="26"/>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27" id="27"/>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TextBox 28" id="28"/>
          <p:cNvSpPr txBox="true"/>
          <p:nvPr/>
        </p:nvSpPr>
        <p:spPr>
          <a:xfrm rot="0">
            <a:off x="3046703" y="6263532"/>
            <a:ext cx="3105042" cy="1565879"/>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Daniella Soquiat</a:t>
            </a:r>
          </a:p>
          <a:p>
            <a:pPr algn="l">
              <a:lnSpc>
                <a:spcPts val="3536"/>
              </a:lnSpc>
            </a:pPr>
            <a:r>
              <a:rPr lang="en-US" sz="2526">
                <a:solidFill>
                  <a:srgbClr val="504E43"/>
                </a:solidFill>
                <a:latin typeface="Alatsi"/>
              </a:rPr>
              <a:t>Developer</a:t>
            </a:r>
          </a:p>
          <a:p>
            <a:pPr algn="l">
              <a:lnSpc>
                <a:spcPts val="4516"/>
              </a:lnSpc>
            </a:pPr>
          </a:p>
        </p:txBody>
      </p:sp>
      <p:sp>
        <p:nvSpPr>
          <p:cNvPr name="TextBox 29" id="29"/>
          <p:cNvSpPr txBox="true"/>
          <p:nvPr/>
        </p:nvSpPr>
        <p:spPr>
          <a:xfrm rot="0">
            <a:off x="9144000" y="6039695"/>
            <a:ext cx="3105042" cy="1565879"/>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Raina Terania</a:t>
            </a:r>
          </a:p>
          <a:p>
            <a:pPr algn="l">
              <a:lnSpc>
                <a:spcPts val="3536"/>
              </a:lnSpc>
            </a:pPr>
            <a:r>
              <a:rPr lang="en-US" sz="2526">
                <a:solidFill>
                  <a:srgbClr val="504E43"/>
                </a:solidFill>
                <a:latin typeface="Alatsi"/>
              </a:rPr>
              <a:t>Developer</a:t>
            </a:r>
          </a:p>
          <a:p>
            <a:pPr algn="l">
              <a:lnSpc>
                <a:spcPts val="4516"/>
              </a:lnSpc>
            </a:pPr>
          </a:p>
        </p:txBody>
      </p:sp>
      <p:sp>
        <p:nvSpPr>
          <p:cNvPr name="TextBox 30" id="30"/>
          <p:cNvSpPr txBox="true"/>
          <p:nvPr/>
        </p:nvSpPr>
        <p:spPr>
          <a:xfrm rot="0">
            <a:off x="14990536" y="6039695"/>
            <a:ext cx="3105042" cy="1565879"/>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Lyka Tesorero</a:t>
            </a:r>
          </a:p>
          <a:p>
            <a:pPr algn="l">
              <a:lnSpc>
                <a:spcPts val="3536"/>
              </a:lnSpc>
            </a:pPr>
            <a:r>
              <a:rPr lang="en-US" sz="2526">
                <a:solidFill>
                  <a:srgbClr val="504E43"/>
                </a:solidFill>
                <a:latin typeface="Alatsi"/>
              </a:rPr>
              <a:t>Developer</a:t>
            </a:r>
          </a:p>
          <a:p>
            <a:pPr algn="l">
              <a:lnSpc>
                <a:spcPts val="4516"/>
              </a:lnSpc>
            </a:pPr>
          </a:p>
        </p:txBody>
      </p:sp>
    </p:spTree>
  </p:cSld>
  <p:clrMapOvr>
    <a:masterClrMapping/>
  </p:clrMapOvr>
</p:sld>
</file>

<file path=ppt/slides/slide20.xml><?xml version="1.0" encoding="utf-8"?>
<p:sld xmlns:p="http://schemas.openxmlformats.org/presentationml/2006/main" xmlns:a="http://schemas.openxmlformats.org/drawingml/2006/main">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21</a:t>
              </a:r>
            </a:p>
          </p:txBody>
        </p:sp>
      </p:grpSp>
      <p:sp>
        <p:nvSpPr>
          <p:cNvPr name="TextBox 7" id="7"/>
          <p:cNvSpPr txBox="true"/>
          <p:nvPr/>
        </p:nvSpPr>
        <p:spPr>
          <a:xfrm rot="0">
            <a:off x="5707709" y="9447041"/>
            <a:ext cx="6882108" cy="464746"/>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Raina Terania</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TextBox 10" id="10"/>
          <p:cNvSpPr txBox="true"/>
          <p:nvPr/>
        </p:nvSpPr>
        <p:spPr>
          <a:xfrm rot="0">
            <a:off x="1028700" y="198438"/>
            <a:ext cx="12828638" cy="1500748"/>
          </a:xfrm>
          <a:prstGeom prst="rect">
            <a:avLst/>
          </a:prstGeom>
        </p:spPr>
        <p:txBody>
          <a:bodyPr anchor="t" rtlCol="false" tIns="0" lIns="0" bIns="0" rIns="0">
            <a:spAutoFit/>
          </a:bodyPr>
          <a:lstStyle/>
          <a:p>
            <a:pPr algn="l">
              <a:lnSpc>
                <a:spcPts val="7840"/>
              </a:lnSpc>
            </a:pPr>
            <a:r>
              <a:rPr lang="en-US" sz="5600">
                <a:solidFill>
                  <a:srgbClr val="504E43"/>
                </a:solidFill>
                <a:latin typeface="モトヤアポロ Bold"/>
              </a:rPr>
              <a:t>SCOPE MANAGEMENT PLAN</a:t>
            </a:r>
          </a:p>
        </p:txBody>
      </p:sp>
      <p:sp>
        <p:nvSpPr>
          <p:cNvPr name="TextBox 11" id="11"/>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
        <p:nvSpPr>
          <p:cNvPr name="TextBox 12" id="12"/>
          <p:cNvSpPr txBox="true"/>
          <p:nvPr/>
        </p:nvSpPr>
        <p:spPr>
          <a:xfrm rot="0">
            <a:off x="1042615" y="3546628"/>
            <a:ext cx="16216685" cy="4347794"/>
          </a:xfrm>
          <a:prstGeom prst="rect">
            <a:avLst/>
          </a:prstGeom>
        </p:spPr>
        <p:txBody>
          <a:bodyPr anchor="t" rtlCol="false" tIns="0" lIns="0" bIns="0" rIns="0">
            <a:spAutoFit/>
          </a:bodyPr>
          <a:lstStyle/>
          <a:p>
            <a:pPr algn="l">
              <a:lnSpc>
                <a:spcPts val="4963"/>
              </a:lnSpc>
            </a:pPr>
            <a:r>
              <a:rPr lang="en-US" sz="2852" spc="191">
                <a:solidFill>
                  <a:srgbClr val="504E43"/>
                </a:solidFill>
                <a:latin typeface="Canva Sans Bold"/>
              </a:rPr>
              <a:t>1.Collect requirements</a:t>
            </a:r>
            <a:r>
              <a:rPr lang="en-US" sz="2852" spc="191">
                <a:solidFill>
                  <a:srgbClr val="504E43"/>
                </a:solidFill>
                <a:latin typeface="Canva Sans"/>
              </a:rPr>
              <a:t>- aggregate information from stakeholders involved in Ramkolek</a:t>
            </a:r>
          </a:p>
          <a:p>
            <a:pPr algn="l">
              <a:lnSpc>
                <a:spcPts val="4963"/>
              </a:lnSpc>
            </a:pPr>
            <a:r>
              <a:rPr lang="en-US" sz="2852" spc="191">
                <a:solidFill>
                  <a:srgbClr val="504E43"/>
                </a:solidFill>
                <a:latin typeface="Canva Sans Bold"/>
              </a:rPr>
              <a:t>2.Define scope-</a:t>
            </a:r>
            <a:r>
              <a:rPr lang="en-US" sz="2852" spc="191">
                <a:solidFill>
                  <a:srgbClr val="504E43"/>
                </a:solidFill>
                <a:latin typeface="Canva Sans"/>
              </a:rPr>
              <a:t> analyze and use the requirements to define the scope</a:t>
            </a:r>
          </a:p>
          <a:p>
            <a:pPr algn="l">
              <a:lnSpc>
                <a:spcPts val="4963"/>
              </a:lnSpc>
            </a:pPr>
            <a:r>
              <a:rPr lang="en-US" sz="2852" spc="191">
                <a:solidFill>
                  <a:srgbClr val="504E43"/>
                </a:solidFill>
                <a:latin typeface="Canva Sans Bold"/>
              </a:rPr>
              <a:t>3.Create WBS-</a:t>
            </a:r>
            <a:r>
              <a:rPr lang="en-US" sz="2852" spc="191">
                <a:solidFill>
                  <a:srgbClr val="504E43"/>
                </a:solidFill>
                <a:latin typeface="Canva Sans"/>
              </a:rPr>
              <a:t> breakdown work packages into smaller task containing level codes</a:t>
            </a:r>
          </a:p>
          <a:p>
            <a:pPr algn="l">
              <a:lnSpc>
                <a:spcPts val="4963"/>
              </a:lnSpc>
            </a:pPr>
            <a:r>
              <a:rPr lang="en-US" sz="2852" spc="191">
                <a:solidFill>
                  <a:srgbClr val="504E43"/>
                </a:solidFill>
                <a:latin typeface="Canva Sans Bold"/>
              </a:rPr>
              <a:t>4.Verify scope-</a:t>
            </a:r>
            <a:r>
              <a:rPr lang="en-US" sz="2852" spc="191">
                <a:solidFill>
                  <a:srgbClr val="504E43"/>
                </a:solidFill>
                <a:latin typeface="Canva Sans"/>
              </a:rPr>
              <a:t>  a formal approval is defined on the scope</a:t>
            </a:r>
          </a:p>
          <a:p>
            <a:pPr algn="l">
              <a:lnSpc>
                <a:spcPts val="4963"/>
              </a:lnSpc>
            </a:pPr>
            <a:r>
              <a:rPr lang="en-US" sz="2852" spc="191">
                <a:solidFill>
                  <a:srgbClr val="504E43"/>
                </a:solidFill>
                <a:latin typeface="Canva Sans Bold"/>
              </a:rPr>
              <a:t>5.Control scope-</a:t>
            </a:r>
            <a:r>
              <a:rPr lang="en-US" sz="2852" spc="191">
                <a:solidFill>
                  <a:srgbClr val="504E43"/>
                </a:solidFill>
                <a:latin typeface="Canva Sans"/>
              </a:rPr>
              <a:t> monitoring, dictating the project, and lead the scope baseline</a:t>
            </a:r>
          </a:p>
          <a:p>
            <a:pPr algn="l">
              <a:lnSpc>
                <a:spcPts val="4963"/>
              </a:lnSpc>
            </a:pPr>
          </a:p>
        </p:txBody>
      </p:sp>
      <p:sp>
        <p:nvSpPr>
          <p:cNvPr name="TextBox 13" id="13"/>
          <p:cNvSpPr txBox="true"/>
          <p:nvPr/>
        </p:nvSpPr>
        <p:spPr>
          <a:xfrm rot="0">
            <a:off x="1290437" y="1783869"/>
            <a:ext cx="15697601" cy="1257935"/>
          </a:xfrm>
          <a:prstGeom prst="rect">
            <a:avLst/>
          </a:prstGeom>
        </p:spPr>
        <p:txBody>
          <a:bodyPr anchor="t" rtlCol="false" tIns="0" lIns="0" bIns="0" rIns="0">
            <a:spAutoFit/>
          </a:bodyPr>
          <a:lstStyle/>
          <a:p>
            <a:pPr algn="ctr" marL="0" indent="0" lvl="0">
              <a:lnSpc>
                <a:spcPts val="6580"/>
              </a:lnSpc>
              <a:spcBef>
                <a:spcPct val="0"/>
              </a:spcBef>
            </a:pPr>
            <a:r>
              <a:rPr lang="en-US" sz="4700">
                <a:solidFill>
                  <a:srgbClr val="504E43"/>
                </a:solidFill>
                <a:latin typeface="モトヤアポロ Bold"/>
              </a:rPr>
              <a:t>5 Step Process of  Project Scope Management  </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23</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Leila Arcega</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3199066" y="1416050"/>
            <a:ext cx="11194415" cy="8034801"/>
          </a:xfrm>
          <a:custGeom>
            <a:avLst/>
            <a:gdLst/>
            <a:ahLst/>
            <a:cxnLst/>
            <a:rect r="r" b="b" t="t" l="l"/>
            <a:pathLst>
              <a:path h="8034801" w="11194415">
                <a:moveTo>
                  <a:pt x="0" y="0"/>
                </a:moveTo>
                <a:lnTo>
                  <a:pt x="11194416" y="0"/>
                </a:lnTo>
                <a:lnTo>
                  <a:pt x="11194416" y="8034800"/>
                </a:lnTo>
                <a:lnTo>
                  <a:pt x="0" y="8034800"/>
                </a:lnTo>
                <a:lnTo>
                  <a:pt x="0" y="0"/>
                </a:lnTo>
                <a:close/>
              </a:path>
            </a:pathLst>
          </a:custGeom>
          <a:blipFill>
            <a:blip r:embed="rId2"/>
            <a:stretch>
              <a:fillRect l="0" t="0" r="0" b="0"/>
            </a:stretch>
          </a:blipFill>
        </p:spPr>
      </p:sp>
      <p:sp>
        <p:nvSpPr>
          <p:cNvPr name="TextBox 11" id="11"/>
          <p:cNvSpPr txBox="true"/>
          <p:nvPr/>
        </p:nvSpPr>
        <p:spPr>
          <a:xfrm rot="0">
            <a:off x="1028700" y="-29210"/>
            <a:ext cx="16096582" cy="1494155"/>
          </a:xfrm>
          <a:prstGeom prst="rect">
            <a:avLst/>
          </a:prstGeom>
        </p:spPr>
        <p:txBody>
          <a:bodyPr anchor="t" rtlCol="false" tIns="0" lIns="0" bIns="0" rIns="0">
            <a:spAutoFit/>
          </a:bodyPr>
          <a:lstStyle/>
          <a:p>
            <a:pPr algn="l">
              <a:lnSpc>
                <a:spcPts val="7840"/>
              </a:lnSpc>
            </a:pPr>
            <a:r>
              <a:rPr lang="en-US" sz="5600" spc="-56">
                <a:solidFill>
                  <a:srgbClr val="504E43"/>
                </a:solidFill>
                <a:latin typeface="モトヤアポロ Bold"/>
              </a:rPr>
              <a:t>COMMUNICATIONS MATRIX</a:t>
            </a:r>
          </a:p>
        </p:txBody>
      </p:sp>
      <p:sp>
        <p:nvSpPr>
          <p:cNvPr name="TextBox 12" id="12"/>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
        <p:nvSpPr>
          <p:cNvPr name="TextBox 13" id="13"/>
          <p:cNvSpPr txBox="true"/>
          <p:nvPr/>
        </p:nvSpPr>
        <p:spPr>
          <a:xfrm rot="0">
            <a:off x="11923859" y="18415"/>
            <a:ext cx="2194219" cy="1397634"/>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24</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Leila Arcega</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1394505" y="1698302"/>
            <a:ext cx="15489464" cy="6890396"/>
          </a:xfrm>
          <a:custGeom>
            <a:avLst/>
            <a:gdLst/>
            <a:ahLst/>
            <a:cxnLst/>
            <a:rect r="r" b="b" t="t" l="l"/>
            <a:pathLst>
              <a:path h="6890396" w="15489464">
                <a:moveTo>
                  <a:pt x="0" y="0"/>
                </a:moveTo>
                <a:lnTo>
                  <a:pt x="15489465" y="0"/>
                </a:lnTo>
                <a:lnTo>
                  <a:pt x="15489465" y="6890396"/>
                </a:lnTo>
                <a:lnTo>
                  <a:pt x="0" y="6890396"/>
                </a:lnTo>
                <a:lnTo>
                  <a:pt x="0" y="0"/>
                </a:lnTo>
                <a:close/>
              </a:path>
            </a:pathLst>
          </a:custGeom>
          <a:blipFill>
            <a:blip r:embed="rId2"/>
            <a:stretch>
              <a:fillRect l="0" t="0" r="0" b="-61348"/>
            </a:stretch>
          </a:blipFill>
        </p:spPr>
      </p:sp>
      <p:sp>
        <p:nvSpPr>
          <p:cNvPr name="TextBox 11" id="11"/>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
        <p:nvSpPr>
          <p:cNvPr name="TextBox 12" id="12"/>
          <p:cNvSpPr txBox="true"/>
          <p:nvPr/>
        </p:nvSpPr>
        <p:spPr>
          <a:xfrm rot="0">
            <a:off x="1028700" y="-29210"/>
            <a:ext cx="16096582" cy="1494155"/>
          </a:xfrm>
          <a:prstGeom prst="rect">
            <a:avLst/>
          </a:prstGeom>
        </p:spPr>
        <p:txBody>
          <a:bodyPr anchor="t" rtlCol="false" tIns="0" lIns="0" bIns="0" rIns="0">
            <a:spAutoFit/>
          </a:bodyPr>
          <a:lstStyle/>
          <a:p>
            <a:pPr algn="l">
              <a:lnSpc>
                <a:spcPts val="7840"/>
              </a:lnSpc>
            </a:pPr>
            <a:r>
              <a:rPr lang="en-US" sz="5600" spc="-56">
                <a:solidFill>
                  <a:srgbClr val="504E43"/>
                </a:solidFill>
                <a:latin typeface="モトヤアポロ Bold"/>
              </a:rPr>
              <a:t>COMMUNICATIONS MATRIX</a:t>
            </a:r>
          </a:p>
        </p:txBody>
      </p:sp>
      <p:sp>
        <p:nvSpPr>
          <p:cNvPr name="TextBox 13" id="13"/>
          <p:cNvSpPr txBox="true"/>
          <p:nvPr/>
        </p:nvSpPr>
        <p:spPr>
          <a:xfrm rot="0">
            <a:off x="11923859" y="18415"/>
            <a:ext cx="2194219" cy="1397634"/>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25</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Leila Arcega</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1497457" y="3427134"/>
            <a:ext cx="15363112" cy="4304099"/>
          </a:xfrm>
          <a:custGeom>
            <a:avLst/>
            <a:gdLst/>
            <a:ahLst/>
            <a:cxnLst/>
            <a:rect r="r" b="b" t="t" l="l"/>
            <a:pathLst>
              <a:path h="4304099" w="15363112">
                <a:moveTo>
                  <a:pt x="0" y="0"/>
                </a:moveTo>
                <a:lnTo>
                  <a:pt x="15363112" y="0"/>
                </a:lnTo>
                <a:lnTo>
                  <a:pt x="15363112" y="4304099"/>
                </a:lnTo>
                <a:lnTo>
                  <a:pt x="0" y="4304099"/>
                </a:lnTo>
                <a:lnTo>
                  <a:pt x="0" y="0"/>
                </a:lnTo>
                <a:close/>
              </a:path>
            </a:pathLst>
          </a:custGeom>
          <a:blipFill>
            <a:blip r:embed="rId2"/>
            <a:stretch>
              <a:fillRect l="0" t="-156194" r="0" b="0"/>
            </a:stretch>
          </a:blipFill>
        </p:spPr>
      </p:sp>
      <p:sp>
        <p:nvSpPr>
          <p:cNvPr name="TextBox 11" id="11"/>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
        <p:nvSpPr>
          <p:cNvPr name="TextBox 12" id="12"/>
          <p:cNvSpPr txBox="true"/>
          <p:nvPr/>
        </p:nvSpPr>
        <p:spPr>
          <a:xfrm rot="0">
            <a:off x="1028700" y="-29210"/>
            <a:ext cx="16096582" cy="1494155"/>
          </a:xfrm>
          <a:prstGeom prst="rect">
            <a:avLst/>
          </a:prstGeom>
        </p:spPr>
        <p:txBody>
          <a:bodyPr anchor="t" rtlCol="false" tIns="0" lIns="0" bIns="0" rIns="0">
            <a:spAutoFit/>
          </a:bodyPr>
          <a:lstStyle/>
          <a:p>
            <a:pPr algn="l">
              <a:lnSpc>
                <a:spcPts val="7840"/>
              </a:lnSpc>
            </a:pPr>
            <a:r>
              <a:rPr lang="en-US" sz="5600" spc="-56">
                <a:solidFill>
                  <a:srgbClr val="504E43"/>
                </a:solidFill>
                <a:latin typeface="モトヤアポロ Bold"/>
              </a:rPr>
              <a:t>COMMUNICATIONS MATRIX</a:t>
            </a:r>
          </a:p>
        </p:txBody>
      </p:sp>
      <p:sp>
        <p:nvSpPr>
          <p:cNvPr name="TextBox 13" id="13"/>
          <p:cNvSpPr txBox="true"/>
          <p:nvPr/>
        </p:nvSpPr>
        <p:spPr>
          <a:xfrm rot="0">
            <a:off x="11923859" y="18415"/>
            <a:ext cx="2194219" cy="1397634"/>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26</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Jonlord Mirando</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2806103" y="1799470"/>
            <a:ext cx="12541776" cy="7559426"/>
          </a:xfrm>
          <a:custGeom>
            <a:avLst/>
            <a:gdLst/>
            <a:ahLst/>
            <a:cxnLst/>
            <a:rect r="r" b="b" t="t" l="l"/>
            <a:pathLst>
              <a:path h="7559426" w="12541776">
                <a:moveTo>
                  <a:pt x="0" y="0"/>
                </a:moveTo>
                <a:lnTo>
                  <a:pt x="12541776" y="0"/>
                </a:lnTo>
                <a:lnTo>
                  <a:pt x="12541776" y="7559426"/>
                </a:lnTo>
                <a:lnTo>
                  <a:pt x="0" y="7559426"/>
                </a:lnTo>
                <a:lnTo>
                  <a:pt x="0" y="0"/>
                </a:lnTo>
                <a:close/>
              </a:path>
            </a:pathLst>
          </a:custGeom>
          <a:blipFill>
            <a:blip r:embed="rId2"/>
            <a:stretch>
              <a:fillRect l="0" t="0" r="0" b="0"/>
            </a:stretch>
          </a:blipFill>
        </p:spPr>
      </p:sp>
      <p:sp>
        <p:nvSpPr>
          <p:cNvPr name="TextBox 11" id="11"/>
          <p:cNvSpPr txBox="true"/>
          <p:nvPr/>
        </p:nvSpPr>
        <p:spPr>
          <a:xfrm rot="0">
            <a:off x="1028700" y="179071"/>
            <a:ext cx="16096582" cy="1494155"/>
          </a:xfrm>
          <a:prstGeom prst="rect">
            <a:avLst/>
          </a:prstGeom>
        </p:spPr>
        <p:txBody>
          <a:bodyPr anchor="t" rtlCol="false" tIns="0" lIns="0" bIns="0" rIns="0">
            <a:spAutoFit/>
          </a:bodyPr>
          <a:lstStyle/>
          <a:p>
            <a:pPr algn="l">
              <a:lnSpc>
                <a:spcPts val="7840"/>
              </a:lnSpc>
            </a:pPr>
            <a:r>
              <a:rPr lang="en-US" sz="5600">
                <a:solidFill>
                  <a:srgbClr val="504E43"/>
                </a:solidFill>
                <a:latin typeface="モトヤアポロ Bold"/>
              </a:rPr>
              <a:t>CHANGE CONTROL BOARD</a:t>
            </a:r>
          </a:p>
        </p:txBody>
      </p:sp>
      <p:sp>
        <p:nvSpPr>
          <p:cNvPr name="TextBox 12" id="12"/>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27</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Jonlord Mirando</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545007" y="2566371"/>
            <a:ext cx="17211153" cy="4919533"/>
          </a:xfrm>
          <a:custGeom>
            <a:avLst/>
            <a:gdLst/>
            <a:ahLst/>
            <a:cxnLst/>
            <a:rect r="r" b="b" t="t" l="l"/>
            <a:pathLst>
              <a:path h="4919533" w="17211153">
                <a:moveTo>
                  <a:pt x="0" y="0"/>
                </a:moveTo>
                <a:lnTo>
                  <a:pt x="17211153" y="0"/>
                </a:lnTo>
                <a:lnTo>
                  <a:pt x="17211153" y="4919533"/>
                </a:lnTo>
                <a:lnTo>
                  <a:pt x="0" y="4919533"/>
                </a:lnTo>
                <a:lnTo>
                  <a:pt x="0" y="0"/>
                </a:lnTo>
                <a:close/>
              </a:path>
            </a:pathLst>
          </a:custGeom>
          <a:blipFill>
            <a:blip r:embed="rId2"/>
            <a:stretch>
              <a:fillRect l="0" t="0" r="0" b="0"/>
            </a:stretch>
          </a:blipFill>
        </p:spPr>
      </p:sp>
      <p:grpSp>
        <p:nvGrpSpPr>
          <p:cNvPr name="Group 11" id="11"/>
          <p:cNvGrpSpPr/>
          <p:nvPr/>
        </p:nvGrpSpPr>
        <p:grpSpPr>
          <a:xfrm rot="0">
            <a:off x="1028700" y="711200"/>
            <a:ext cx="9014479" cy="962025"/>
            <a:chOff x="0" y="0"/>
            <a:chExt cx="12019305" cy="1282700"/>
          </a:xfrm>
        </p:grpSpPr>
        <p:sp>
          <p:nvSpPr>
            <p:cNvPr name="TextBox 12" id="12"/>
            <p:cNvSpPr txBox="true"/>
            <p:nvPr/>
          </p:nvSpPr>
          <p:spPr>
            <a:xfrm rot="0">
              <a:off x="0" y="-723900"/>
              <a:ext cx="9093680" cy="2006600"/>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RISK REGISTER</a:t>
              </a:r>
            </a:p>
          </p:txBody>
        </p:sp>
        <p:sp>
          <p:nvSpPr>
            <p:cNvPr name="TextBox 13" id="13"/>
            <p:cNvSpPr txBox="true"/>
            <p:nvPr/>
          </p:nvSpPr>
          <p:spPr>
            <a:xfrm rot="0">
              <a:off x="9093680" y="-590550"/>
              <a:ext cx="2925625" cy="1646342"/>
            </a:xfrm>
            <a:prstGeom prst="rect">
              <a:avLst/>
            </a:prstGeom>
          </p:spPr>
          <p:txBody>
            <a:bodyPr anchor="t" rtlCol="false" tIns="0" lIns="0" bIns="0" rIns="0">
              <a:spAutoFit/>
            </a:bodyPr>
            <a:lstStyle/>
            <a:p>
              <a:pPr algn="l">
                <a:lnSpc>
                  <a:spcPts val="7280"/>
                </a:lnSpc>
              </a:pPr>
            </a:p>
          </p:txBody>
        </p:sp>
      </p:gr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28</a:t>
              </a:r>
            </a:p>
          </p:txBody>
        </p:sp>
      </p:grpSp>
      <p:sp>
        <p:nvSpPr>
          <p:cNvPr name="TextBox 7" id="7"/>
          <p:cNvSpPr txBox="true"/>
          <p:nvPr/>
        </p:nvSpPr>
        <p:spPr>
          <a:xfrm rot="0">
            <a:off x="1028700" y="-12700"/>
            <a:ext cx="6820260" cy="1685925"/>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CONTRIBUTION</a:t>
            </a:r>
          </a:p>
        </p:txBody>
      </p:sp>
      <p:grpSp>
        <p:nvGrpSpPr>
          <p:cNvPr name="Group 8" id="8"/>
          <p:cNvGrpSpPr>
            <a:grpSpLocks noChangeAspect="true"/>
          </p:cNvGrpSpPr>
          <p:nvPr/>
        </p:nvGrpSpPr>
        <p:grpSpPr>
          <a:xfrm rot="0">
            <a:off x="606559" y="2197320"/>
            <a:ext cx="2339392" cy="2339382"/>
            <a:chOff x="0" y="0"/>
            <a:chExt cx="6350000" cy="6349975"/>
          </a:xfrm>
        </p:grpSpPr>
        <p:sp>
          <p:nvSpPr>
            <p:cNvPr name="Freeform 9" id="9"/>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185392" t="0" r="-178920" b="-14342"/>
              </a:stretch>
            </a:blipFill>
          </p:spPr>
        </p:sp>
      </p:grpSp>
      <p:grpSp>
        <p:nvGrpSpPr>
          <p:cNvPr name="Group 10" id="10"/>
          <p:cNvGrpSpPr>
            <a:grpSpLocks noChangeAspect="true"/>
          </p:cNvGrpSpPr>
          <p:nvPr/>
        </p:nvGrpSpPr>
        <p:grpSpPr>
          <a:xfrm rot="0">
            <a:off x="6458657" y="2102682"/>
            <a:ext cx="2585127" cy="2585117"/>
            <a:chOff x="0" y="0"/>
            <a:chExt cx="6350000" cy="6349975"/>
          </a:xfrm>
        </p:grpSpPr>
        <p:sp>
          <p:nvSpPr>
            <p:cNvPr name="Freeform 11" id="11"/>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326388" t="-6583" r="-6415" b="0"/>
              </a:stretch>
            </a:blipFill>
          </p:spPr>
        </p:sp>
      </p:grpSp>
      <p:grpSp>
        <p:nvGrpSpPr>
          <p:cNvPr name="Group 12" id="12"/>
          <p:cNvGrpSpPr>
            <a:grpSpLocks noChangeAspect="true"/>
          </p:cNvGrpSpPr>
          <p:nvPr/>
        </p:nvGrpSpPr>
        <p:grpSpPr>
          <a:xfrm rot="0">
            <a:off x="12558509" y="2090149"/>
            <a:ext cx="2395849" cy="2395839"/>
            <a:chOff x="0" y="0"/>
            <a:chExt cx="6350000" cy="6349975"/>
          </a:xfrm>
        </p:grpSpPr>
        <p:sp>
          <p:nvSpPr>
            <p:cNvPr name="Freeform 13" id="1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0" t="-4511" r="0" b="-4511"/>
              </a:stretch>
            </a:blipFill>
          </p:spPr>
        </p:sp>
      </p:grpSp>
      <p:sp>
        <p:nvSpPr>
          <p:cNvPr name="TextBox 14" id="14"/>
          <p:cNvSpPr txBox="true"/>
          <p:nvPr/>
        </p:nvSpPr>
        <p:spPr>
          <a:xfrm rot="0">
            <a:off x="2945950" y="3353160"/>
            <a:ext cx="2539648" cy="546704"/>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Leila Arcega</a:t>
            </a:r>
          </a:p>
        </p:txBody>
      </p:sp>
      <p:sp>
        <p:nvSpPr>
          <p:cNvPr name="TextBox 15" id="15"/>
          <p:cNvSpPr txBox="true"/>
          <p:nvPr/>
        </p:nvSpPr>
        <p:spPr>
          <a:xfrm rot="0">
            <a:off x="9276758" y="3353160"/>
            <a:ext cx="2539648" cy="546704"/>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Jeb Cajayon</a:t>
            </a:r>
          </a:p>
        </p:txBody>
      </p:sp>
      <p:sp>
        <p:nvSpPr>
          <p:cNvPr name="TextBox 16" id="16"/>
          <p:cNvSpPr txBox="true"/>
          <p:nvPr/>
        </p:nvSpPr>
        <p:spPr>
          <a:xfrm rot="0">
            <a:off x="15182958" y="3353160"/>
            <a:ext cx="3105042" cy="546704"/>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Jonlord Mirando</a:t>
            </a:r>
          </a:p>
        </p:txBody>
      </p:sp>
      <p:sp>
        <p:nvSpPr>
          <p:cNvPr name="TextBox 17" id="17"/>
          <p:cNvSpPr txBox="true"/>
          <p:nvPr/>
        </p:nvSpPr>
        <p:spPr>
          <a:xfrm rot="0">
            <a:off x="498852" y="4919486"/>
            <a:ext cx="4894197" cy="4912343"/>
          </a:xfrm>
          <a:prstGeom prst="rect">
            <a:avLst/>
          </a:prstGeom>
        </p:spPr>
        <p:txBody>
          <a:bodyPr anchor="t" rtlCol="false" tIns="0" lIns="0" bIns="0" rIns="0">
            <a:spAutoFit/>
          </a:bodyPr>
          <a:lstStyle/>
          <a:p>
            <a:pPr algn="l" marL="434802" indent="-217401" lvl="1">
              <a:lnSpc>
                <a:spcPts val="2819"/>
              </a:lnSpc>
              <a:buFont typeface="Arial"/>
              <a:buChar char="•"/>
            </a:pPr>
            <a:r>
              <a:rPr lang="en-US" sz="2013">
                <a:solidFill>
                  <a:srgbClr val="504E43"/>
                </a:solidFill>
                <a:latin typeface="Alatsi"/>
              </a:rPr>
              <a:t>Business Case​</a:t>
            </a:r>
          </a:p>
          <a:p>
            <a:pPr algn="l" marL="434802" indent="-217401" lvl="1">
              <a:lnSpc>
                <a:spcPts val="2819"/>
              </a:lnSpc>
              <a:buFont typeface="Arial"/>
              <a:buChar char="•"/>
            </a:pPr>
            <a:r>
              <a:rPr lang="en-US" sz="2013">
                <a:solidFill>
                  <a:srgbClr val="504E43"/>
                </a:solidFill>
                <a:latin typeface="Alatsi"/>
              </a:rPr>
              <a:t>Project Charter​</a:t>
            </a:r>
          </a:p>
          <a:p>
            <a:pPr algn="l" marL="434802" indent="-217401" lvl="1">
              <a:lnSpc>
                <a:spcPts val="2819"/>
              </a:lnSpc>
              <a:buFont typeface="Arial"/>
              <a:buChar char="•"/>
            </a:pPr>
            <a:r>
              <a:rPr lang="en-US" sz="2013">
                <a:solidFill>
                  <a:srgbClr val="504E43"/>
                </a:solidFill>
                <a:latin typeface="Alatsi"/>
              </a:rPr>
              <a:t>Stakeholder Management Plan​</a:t>
            </a:r>
          </a:p>
          <a:p>
            <a:pPr algn="l" marL="434802" indent="-217401" lvl="1">
              <a:lnSpc>
                <a:spcPts val="2819"/>
              </a:lnSpc>
              <a:buFont typeface="Arial"/>
              <a:buChar char="•"/>
            </a:pPr>
            <a:r>
              <a:rPr lang="en-US" sz="2013">
                <a:solidFill>
                  <a:srgbClr val="504E43"/>
                </a:solidFill>
                <a:latin typeface="Alatsi"/>
              </a:rPr>
              <a:t>Stakeholder Analysis​</a:t>
            </a:r>
          </a:p>
          <a:p>
            <a:pPr algn="l" marL="434802" indent="-217401" lvl="1">
              <a:lnSpc>
                <a:spcPts val="2819"/>
              </a:lnSpc>
              <a:buFont typeface="Arial"/>
              <a:buChar char="•"/>
            </a:pPr>
            <a:r>
              <a:rPr lang="en-US" sz="2013">
                <a:solidFill>
                  <a:srgbClr val="504E43"/>
                </a:solidFill>
                <a:latin typeface="Alatsi"/>
              </a:rPr>
              <a:t>Work Breakdown Structure​</a:t>
            </a:r>
          </a:p>
          <a:p>
            <a:pPr algn="l" marL="434802" indent="-217401" lvl="1">
              <a:lnSpc>
                <a:spcPts val="2819"/>
              </a:lnSpc>
              <a:buFont typeface="Arial"/>
              <a:buChar char="•"/>
            </a:pPr>
            <a:r>
              <a:rPr lang="en-US" sz="2013">
                <a:solidFill>
                  <a:srgbClr val="504E43"/>
                </a:solidFill>
                <a:latin typeface="Alatsi"/>
              </a:rPr>
              <a:t>Schedule Management Plan​</a:t>
            </a:r>
          </a:p>
          <a:p>
            <a:pPr algn="l" marL="434802" indent="-217401" lvl="1">
              <a:lnSpc>
                <a:spcPts val="2819"/>
              </a:lnSpc>
              <a:buFont typeface="Arial"/>
              <a:buChar char="•"/>
            </a:pPr>
            <a:r>
              <a:rPr lang="en-US" sz="2013">
                <a:solidFill>
                  <a:srgbClr val="504E43"/>
                </a:solidFill>
                <a:latin typeface="Alatsi"/>
              </a:rPr>
              <a:t>Implementation Plan​</a:t>
            </a:r>
          </a:p>
          <a:p>
            <a:pPr algn="l" marL="434802" indent="-217401" lvl="1">
              <a:lnSpc>
                <a:spcPts val="2819"/>
              </a:lnSpc>
              <a:buFont typeface="Arial"/>
              <a:buChar char="•"/>
            </a:pPr>
            <a:r>
              <a:rPr lang="en-US" sz="2013">
                <a:solidFill>
                  <a:srgbClr val="504E43"/>
                </a:solidFill>
                <a:latin typeface="Alatsi"/>
              </a:rPr>
              <a:t>Communication Management Plan</a:t>
            </a:r>
          </a:p>
          <a:p>
            <a:pPr algn="l" marL="434802" indent="-217401" lvl="1">
              <a:lnSpc>
                <a:spcPts val="2819"/>
              </a:lnSpc>
              <a:buFont typeface="Arial"/>
              <a:buChar char="•"/>
            </a:pPr>
            <a:r>
              <a:rPr lang="en-US" sz="2013">
                <a:solidFill>
                  <a:srgbClr val="504E43"/>
                </a:solidFill>
                <a:latin typeface="Alatsi"/>
              </a:rPr>
              <a:t>Change Management Plan</a:t>
            </a:r>
            <a:r>
              <a:rPr lang="en-US" sz="2013">
                <a:solidFill>
                  <a:srgbClr val="504E43"/>
                </a:solidFill>
                <a:latin typeface="Alatsi"/>
              </a:rPr>
              <a:t>​</a:t>
            </a:r>
          </a:p>
          <a:p>
            <a:pPr algn="l" marL="434802" indent="-217401" lvl="1">
              <a:lnSpc>
                <a:spcPts val="2819"/>
              </a:lnSpc>
              <a:buFont typeface="Arial"/>
              <a:buChar char="•"/>
            </a:pPr>
            <a:r>
              <a:rPr lang="en-US" sz="2013">
                <a:solidFill>
                  <a:srgbClr val="504E43"/>
                </a:solidFill>
                <a:latin typeface="Alatsi"/>
              </a:rPr>
              <a:t>Consolidated Project Management Plan​</a:t>
            </a:r>
          </a:p>
          <a:p>
            <a:pPr algn="l" marL="434802" indent="-217401" lvl="1">
              <a:lnSpc>
                <a:spcPts val="2819"/>
              </a:lnSpc>
              <a:buFont typeface="Arial"/>
              <a:buChar char="•"/>
            </a:pPr>
            <a:r>
              <a:rPr lang="en-US" sz="2013">
                <a:solidFill>
                  <a:srgbClr val="504E43"/>
                </a:solidFill>
                <a:latin typeface="Alatsi"/>
              </a:rPr>
              <a:t>OpenProject​</a:t>
            </a:r>
          </a:p>
          <a:p>
            <a:pPr algn="l" marL="434802" indent="-217401" lvl="1">
              <a:lnSpc>
                <a:spcPts val="2819"/>
              </a:lnSpc>
              <a:buFont typeface="Arial"/>
              <a:buChar char="•"/>
            </a:pPr>
            <a:r>
              <a:rPr lang="en-US" sz="2013">
                <a:solidFill>
                  <a:srgbClr val="504E43"/>
                </a:solidFill>
                <a:latin typeface="Alatsi"/>
              </a:rPr>
              <a:t>Jira</a:t>
            </a:r>
          </a:p>
          <a:p>
            <a:pPr algn="l" marL="434802" indent="-217401" lvl="1">
              <a:lnSpc>
                <a:spcPts val="2819"/>
              </a:lnSpc>
              <a:buFont typeface="Arial"/>
              <a:buChar char="•"/>
            </a:pPr>
            <a:r>
              <a:rPr lang="en-US" sz="2013">
                <a:solidFill>
                  <a:srgbClr val="504E43"/>
                </a:solidFill>
                <a:latin typeface="Alatsi"/>
              </a:rPr>
              <a:t>PPT</a:t>
            </a:r>
          </a:p>
          <a:p>
            <a:pPr algn="l" marL="434802" indent="-217401" lvl="1">
              <a:lnSpc>
                <a:spcPts val="2819"/>
              </a:lnSpc>
              <a:buFont typeface="Arial"/>
              <a:buChar char="•"/>
            </a:pPr>
            <a:r>
              <a:rPr lang="en-US" sz="2013">
                <a:solidFill>
                  <a:srgbClr val="504E43"/>
                </a:solidFill>
                <a:latin typeface="Alatsi"/>
              </a:rPr>
              <a:t>Github Wiki</a:t>
            </a:r>
          </a:p>
        </p:txBody>
      </p:sp>
      <p:sp>
        <p:nvSpPr>
          <p:cNvPr name="TextBox 18" id="18"/>
          <p:cNvSpPr txBox="true"/>
          <p:nvPr/>
        </p:nvSpPr>
        <p:spPr>
          <a:xfrm rot="0">
            <a:off x="6458657" y="4919486"/>
            <a:ext cx="4894197" cy="1746017"/>
          </a:xfrm>
          <a:prstGeom prst="rect">
            <a:avLst/>
          </a:prstGeom>
        </p:spPr>
        <p:txBody>
          <a:bodyPr anchor="t" rtlCol="false" tIns="0" lIns="0" bIns="0" rIns="0">
            <a:spAutoFit/>
          </a:bodyPr>
          <a:lstStyle/>
          <a:p>
            <a:pPr algn="l" marL="434802" indent="-217401" lvl="1">
              <a:lnSpc>
                <a:spcPts val="2819"/>
              </a:lnSpc>
              <a:buFont typeface="Arial"/>
              <a:buChar char="•"/>
            </a:pPr>
            <a:r>
              <a:rPr lang="en-US" sz="2013">
                <a:solidFill>
                  <a:srgbClr val="504E43"/>
                </a:solidFill>
                <a:latin typeface="Alatsi"/>
              </a:rPr>
              <a:t>Stakeholder Management Plan​</a:t>
            </a:r>
          </a:p>
          <a:p>
            <a:pPr algn="l" marL="434802" indent="-217401" lvl="1">
              <a:lnSpc>
                <a:spcPts val="2819"/>
              </a:lnSpc>
              <a:buFont typeface="Arial"/>
              <a:buChar char="•"/>
            </a:pPr>
            <a:r>
              <a:rPr lang="en-US" sz="2013">
                <a:solidFill>
                  <a:srgbClr val="504E43"/>
                </a:solidFill>
                <a:latin typeface="Alatsi"/>
              </a:rPr>
              <a:t>Stakeholder Analysis​</a:t>
            </a:r>
          </a:p>
          <a:p>
            <a:pPr algn="l" marL="434802" indent="-217401" lvl="1">
              <a:lnSpc>
                <a:spcPts val="2819"/>
              </a:lnSpc>
              <a:buFont typeface="Arial"/>
              <a:buChar char="•"/>
            </a:pPr>
            <a:r>
              <a:rPr lang="en-US" sz="2013">
                <a:solidFill>
                  <a:srgbClr val="504E43"/>
                </a:solidFill>
                <a:latin typeface="Alatsi"/>
              </a:rPr>
              <a:t>Github Wiki</a:t>
            </a:r>
          </a:p>
          <a:p>
            <a:pPr algn="l" marL="434802" indent="-217401" lvl="1">
              <a:lnSpc>
                <a:spcPts val="2819"/>
              </a:lnSpc>
              <a:buFont typeface="Arial"/>
              <a:buChar char="•"/>
            </a:pPr>
            <a:r>
              <a:rPr lang="en-US" sz="2013">
                <a:solidFill>
                  <a:srgbClr val="504E43"/>
                </a:solidFill>
                <a:latin typeface="Alatsi"/>
              </a:rPr>
              <a:t>Jira</a:t>
            </a:r>
          </a:p>
          <a:p>
            <a:pPr algn="l" marL="434802" indent="-217401" lvl="1">
              <a:lnSpc>
                <a:spcPts val="2819"/>
              </a:lnSpc>
              <a:buFont typeface="Arial"/>
              <a:buChar char="•"/>
            </a:pPr>
            <a:r>
              <a:rPr lang="en-US" sz="2013">
                <a:solidFill>
                  <a:srgbClr val="504E43"/>
                </a:solidFill>
                <a:latin typeface="Alatsi"/>
              </a:rPr>
              <a:t>Open Project</a:t>
            </a:r>
          </a:p>
        </p:txBody>
      </p:sp>
      <p:sp>
        <p:nvSpPr>
          <p:cNvPr name="TextBox 19" id="19"/>
          <p:cNvSpPr txBox="true"/>
          <p:nvPr/>
        </p:nvSpPr>
        <p:spPr>
          <a:xfrm rot="0">
            <a:off x="12419654" y="4689894"/>
            <a:ext cx="4894197" cy="1394203"/>
          </a:xfrm>
          <a:prstGeom prst="rect">
            <a:avLst/>
          </a:prstGeom>
        </p:spPr>
        <p:txBody>
          <a:bodyPr anchor="t" rtlCol="false" tIns="0" lIns="0" bIns="0" rIns="0">
            <a:spAutoFit/>
          </a:bodyPr>
          <a:lstStyle/>
          <a:p>
            <a:pPr algn="l" marL="434802" indent="-217401" lvl="1">
              <a:lnSpc>
                <a:spcPts val="2819"/>
              </a:lnSpc>
              <a:buFont typeface="Arial"/>
              <a:buChar char="•"/>
            </a:pPr>
            <a:r>
              <a:rPr lang="en-US" sz="2013">
                <a:solidFill>
                  <a:srgbClr val="504E43"/>
                </a:solidFill>
                <a:latin typeface="Alatsi"/>
              </a:rPr>
              <a:t>Stakeholder Management Plan​</a:t>
            </a:r>
          </a:p>
          <a:p>
            <a:pPr algn="l" marL="434802" indent="-217401" lvl="1">
              <a:lnSpc>
                <a:spcPts val="2819"/>
              </a:lnSpc>
              <a:buFont typeface="Arial"/>
              <a:buChar char="•"/>
            </a:pPr>
            <a:r>
              <a:rPr lang="en-US" sz="2013">
                <a:solidFill>
                  <a:srgbClr val="504E43"/>
                </a:solidFill>
                <a:latin typeface="Alatsi"/>
              </a:rPr>
              <a:t>Risk Management Plan</a:t>
            </a:r>
          </a:p>
          <a:p>
            <a:pPr algn="l" marL="434802" indent="-217401" lvl="1">
              <a:lnSpc>
                <a:spcPts val="2819"/>
              </a:lnSpc>
              <a:buFont typeface="Arial"/>
              <a:buChar char="•"/>
            </a:pPr>
            <a:r>
              <a:rPr lang="en-US" sz="2013">
                <a:solidFill>
                  <a:srgbClr val="504E43"/>
                </a:solidFill>
                <a:latin typeface="Alatsi"/>
              </a:rPr>
              <a:t>Change Management Plan</a:t>
            </a:r>
          </a:p>
          <a:p>
            <a:pPr algn="l" marL="434802" indent="-217401" lvl="1">
              <a:lnSpc>
                <a:spcPts val="2819"/>
              </a:lnSpc>
              <a:buFont typeface="Arial"/>
              <a:buChar char="•"/>
            </a:pPr>
            <a:r>
              <a:rPr lang="en-US" sz="2013">
                <a:solidFill>
                  <a:srgbClr val="504E43"/>
                </a:solidFill>
                <a:latin typeface="Alatsi"/>
              </a:rPr>
              <a:t>Work Packages</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29</a:t>
              </a:r>
            </a:p>
          </p:txBody>
        </p:sp>
      </p:grpSp>
      <p:sp>
        <p:nvSpPr>
          <p:cNvPr name="TextBox 7" id="7"/>
          <p:cNvSpPr txBox="true"/>
          <p:nvPr/>
        </p:nvSpPr>
        <p:spPr>
          <a:xfrm rot="0">
            <a:off x="1028700" y="-12700"/>
            <a:ext cx="6820260" cy="1685925"/>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CONTRIBUTION</a:t>
            </a:r>
          </a:p>
        </p:txBody>
      </p:sp>
      <p:sp>
        <p:nvSpPr>
          <p:cNvPr name="TextBox 8" id="8"/>
          <p:cNvSpPr txBox="true"/>
          <p:nvPr/>
        </p:nvSpPr>
        <p:spPr>
          <a:xfrm rot="0">
            <a:off x="8053474" y="120650"/>
            <a:ext cx="2194219" cy="1397634"/>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grpSp>
        <p:nvGrpSpPr>
          <p:cNvPr name="Group 9" id="9"/>
          <p:cNvGrpSpPr>
            <a:grpSpLocks noChangeAspect="true"/>
          </p:cNvGrpSpPr>
          <p:nvPr/>
        </p:nvGrpSpPr>
        <p:grpSpPr>
          <a:xfrm rot="0">
            <a:off x="12457108" y="2181742"/>
            <a:ext cx="2377972" cy="2377963"/>
            <a:chOff x="0" y="0"/>
            <a:chExt cx="6350000" cy="6349975"/>
          </a:xfrm>
        </p:grpSpPr>
        <p:sp>
          <p:nvSpPr>
            <p:cNvPr name="Freeform 10" id="10"/>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17049" t="-12753" r="-350606" b="-2413"/>
              </a:stretch>
            </a:blipFill>
          </p:spPr>
        </p:sp>
      </p:grpSp>
      <p:grpSp>
        <p:nvGrpSpPr>
          <p:cNvPr name="Group 11" id="11"/>
          <p:cNvGrpSpPr>
            <a:grpSpLocks noChangeAspect="true"/>
          </p:cNvGrpSpPr>
          <p:nvPr/>
        </p:nvGrpSpPr>
        <p:grpSpPr>
          <a:xfrm rot="0">
            <a:off x="379192" y="2132381"/>
            <a:ext cx="2427333" cy="2427324"/>
            <a:chOff x="0" y="0"/>
            <a:chExt cx="6350000" cy="6349975"/>
          </a:xfrm>
        </p:grpSpPr>
        <p:sp>
          <p:nvSpPr>
            <p:cNvPr name="Freeform 12" id="12"/>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0" t="0" r="0" b="0"/>
              </a:stretch>
            </a:blipFill>
          </p:spPr>
        </p:sp>
      </p:grpSp>
      <p:grpSp>
        <p:nvGrpSpPr>
          <p:cNvPr name="Group 13" id="13"/>
          <p:cNvGrpSpPr>
            <a:grpSpLocks noChangeAspect="true"/>
          </p:cNvGrpSpPr>
          <p:nvPr/>
        </p:nvGrpSpPr>
        <p:grpSpPr>
          <a:xfrm rot="0">
            <a:off x="6432234" y="2132381"/>
            <a:ext cx="2395849" cy="2395839"/>
            <a:chOff x="0" y="0"/>
            <a:chExt cx="6350000" cy="6349975"/>
          </a:xfrm>
        </p:grpSpPr>
        <p:sp>
          <p:nvSpPr>
            <p:cNvPr name="Freeform 14" id="14"/>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0" t="0" r="0" b="0"/>
              </a:stretch>
            </a:blipFill>
          </p:spPr>
        </p:sp>
      </p:grpSp>
      <p:sp>
        <p:nvSpPr>
          <p:cNvPr name="TextBox 15" id="15"/>
          <p:cNvSpPr txBox="true"/>
          <p:nvPr/>
        </p:nvSpPr>
        <p:spPr>
          <a:xfrm rot="0">
            <a:off x="2826290" y="3244003"/>
            <a:ext cx="3281470" cy="546704"/>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Daniella Soquiat</a:t>
            </a:r>
          </a:p>
        </p:txBody>
      </p:sp>
      <p:sp>
        <p:nvSpPr>
          <p:cNvPr name="TextBox 16" id="16"/>
          <p:cNvSpPr txBox="true"/>
          <p:nvPr/>
        </p:nvSpPr>
        <p:spPr>
          <a:xfrm rot="0">
            <a:off x="9004188" y="3244003"/>
            <a:ext cx="3281470" cy="546704"/>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Raina Terania</a:t>
            </a:r>
          </a:p>
        </p:txBody>
      </p:sp>
      <p:sp>
        <p:nvSpPr>
          <p:cNvPr name="TextBox 17" id="17"/>
          <p:cNvSpPr txBox="true"/>
          <p:nvPr/>
        </p:nvSpPr>
        <p:spPr>
          <a:xfrm rot="0">
            <a:off x="15158930" y="3244003"/>
            <a:ext cx="3281470" cy="546704"/>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Lyka Tesorero</a:t>
            </a:r>
          </a:p>
        </p:txBody>
      </p:sp>
      <p:sp>
        <p:nvSpPr>
          <p:cNvPr name="TextBox 18" id="18"/>
          <p:cNvSpPr txBox="true"/>
          <p:nvPr/>
        </p:nvSpPr>
        <p:spPr>
          <a:xfrm rot="0">
            <a:off x="379192" y="5169084"/>
            <a:ext cx="4894197" cy="2097831"/>
          </a:xfrm>
          <a:prstGeom prst="rect">
            <a:avLst/>
          </a:prstGeom>
        </p:spPr>
        <p:txBody>
          <a:bodyPr anchor="t" rtlCol="false" tIns="0" lIns="0" bIns="0" rIns="0">
            <a:spAutoFit/>
          </a:bodyPr>
          <a:lstStyle/>
          <a:p>
            <a:pPr algn="l" marL="434802" indent="-217401" lvl="1">
              <a:lnSpc>
                <a:spcPts val="2819"/>
              </a:lnSpc>
              <a:buFont typeface="Arial"/>
              <a:buChar char="•"/>
            </a:pPr>
            <a:r>
              <a:rPr lang="en-US" sz="2013">
                <a:solidFill>
                  <a:srgbClr val="504E43"/>
                </a:solidFill>
                <a:latin typeface="Alatsi"/>
              </a:rPr>
              <a:t>Business Case</a:t>
            </a:r>
          </a:p>
          <a:p>
            <a:pPr algn="l" marL="434802" indent="-217401" lvl="1">
              <a:lnSpc>
                <a:spcPts val="2819"/>
              </a:lnSpc>
              <a:buFont typeface="Arial"/>
              <a:buChar char="•"/>
            </a:pPr>
            <a:r>
              <a:rPr lang="en-US" sz="2013">
                <a:solidFill>
                  <a:srgbClr val="504E43"/>
                </a:solidFill>
                <a:latin typeface="Alatsi"/>
              </a:rPr>
              <a:t>Stakeholder Analysis</a:t>
            </a:r>
          </a:p>
          <a:p>
            <a:pPr algn="l" marL="434802" indent="-217401" lvl="1">
              <a:lnSpc>
                <a:spcPts val="2819"/>
              </a:lnSpc>
              <a:buFont typeface="Arial"/>
              <a:buChar char="•"/>
            </a:pPr>
            <a:r>
              <a:rPr lang="en-US" sz="2013">
                <a:solidFill>
                  <a:srgbClr val="504E43"/>
                </a:solidFill>
                <a:latin typeface="Alatsi"/>
              </a:rPr>
              <a:t>Cost Management Plan</a:t>
            </a:r>
          </a:p>
          <a:p>
            <a:pPr algn="l" marL="434802" indent="-217401" lvl="1">
              <a:lnSpc>
                <a:spcPts val="2819"/>
              </a:lnSpc>
              <a:buFont typeface="Arial"/>
              <a:buChar char="•"/>
            </a:pPr>
            <a:r>
              <a:rPr lang="en-US" sz="2013">
                <a:solidFill>
                  <a:srgbClr val="504E43"/>
                </a:solidFill>
                <a:latin typeface="Alatsi"/>
              </a:rPr>
              <a:t>Project Charter</a:t>
            </a:r>
          </a:p>
          <a:p>
            <a:pPr algn="l" marL="434802" indent="-217401" lvl="1">
              <a:lnSpc>
                <a:spcPts val="2819"/>
              </a:lnSpc>
              <a:buFont typeface="Arial"/>
              <a:buChar char="•"/>
            </a:pPr>
            <a:r>
              <a:rPr lang="en-US" sz="2013">
                <a:solidFill>
                  <a:srgbClr val="504E43"/>
                </a:solidFill>
                <a:latin typeface="Alatsi"/>
              </a:rPr>
              <a:t> Quality Management PLan</a:t>
            </a:r>
          </a:p>
          <a:p>
            <a:pPr algn="l">
              <a:lnSpc>
                <a:spcPts val="2819"/>
              </a:lnSpc>
            </a:pPr>
          </a:p>
        </p:txBody>
      </p:sp>
      <p:sp>
        <p:nvSpPr>
          <p:cNvPr name="TextBox 19" id="19"/>
          <p:cNvSpPr txBox="true"/>
          <p:nvPr/>
        </p:nvSpPr>
        <p:spPr>
          <a:xfrm rot="0">
            <a:off x="6380984" y="5042570"/>
            <a:ext cx="4894197" cy="2449645"/>
          </a:xfrm>
          <a:prstGeom prst="rect">
            <a:avLst/>
          </a:prstGeom>
        </p:spPr>
        <p:txBody>
          <a:bodyPr anchor="t" rtlCol="false" tIns="0" lIns="0" bIns="0" rIns="0">
            <a:spAutoFit/>
          </a:bodyPr>
          <a:lstStyle/>
          <a:p>
            <a:pPr algn="l" marL="434802" indent="-217401" lvl="1">
              <a:lnSpc>
                <a:spcPts val="2819"/>
              </a:lnSpc>
              <a:buFont typeface="Arial"/>
              <a:buChar char="•"/>
            </a:pPr>
            <a:r>
              <a:rPr lang="en-US" sz="2013">
                <a:solidFill>
                  <a:srgbClr val="504E43"/>
                </a:solidFill>
                <a:latin typeface="Alatsi"/>
              </a:rPr>
              <a:t>Business Case​</a:t>
            </a:r>
          </a:p>
          <a:p>
            <a:pPr algn="l" marL="434802" indent="-217401" lvl="1">
              <a:lnSpc>
                <a:spcPts val="2819"/>
              </a:lnSpc>
              <a:buFont typeface="Arial"/>
              <a:buChar char="•"/>
            </a:pPr>
            <a:r>
              <a:rPr lang="en-US" sz="2013">
                <a:solidFill>
                  <a:srgbClr val="504E43"/>
                </a:solidFill>
                <a:latin typeface="Alatsi"/>
              </a:rPr>
              <a:t>Scope Management​</a:t>
            </a:r>
          </a:p>
          <a:p>
            <a:pPr algn="l" marL="434802" indent="-217401" lvl="1">
              <a:lnSpc>
                <a:spcPts val="2819"/>
              </a:lnSpc>
              <a:buFont typeface="Arial"/>
              <a:buChar char="•"/>
            </a:pPr>
            <a:r>
              <a:rPr lang="en-US" sz="2013">
                <a:solidFill>
                  <a:srgbClr val="504E43"/>
                </a:solidFill>
                <a:latin typeface="Alatsi"/>
              </a:rPr>
              <a:t>Human Resource​ Management</a:t>
            </a:r>
          </a:p>
          <a:p>
            <a:pPr algn="l" marL="434802" indent="-217401" lvl="1">
              <a:lnSpc>
                <a:spcPts val="2819"/>
              </a:lnSpc>
              <a:buFont typeface="Arial"/>
              <a:buChar char="•"/>
            </a:pPr>
            <a:r>
              <a:rPr lang="en-US" sz="2013">
                <a:solidFill>
                  <a:srgbClr val="504E43"/>
                </a:solidFill>
                <a:latin typeface="Alatsi"/>
              </a:rPr>
              <a:t>Procurement Management​</a:t>
            </a:r>
          </a:p>
          <a:p>
            <a:pPr algn="l" marL="434802" indent="-217401" lvl="1">
              <a:lnSpc>
                <a:spcPts val="2819"/>
              </a:lnSpc>
              <a:buFont typeface="Arial"/>
              <a:buChar char="•"/>
            </a:pPr>
            <a:r>
              <a:rPr lang="en-US" sz="2013">
                <a:solidFill>
                  <a:srgbClr val="504E43"/>
                </a:solidFill>
                <a:latin typeface="Alatsi"/>
              </a:rPr>
              <a:t>Cost Management​ plan</a:t>
            </a:r>
          </a:p>
          <a:p>
            <a:pPr algn="l" marL="434802" indent="-217401" lvl="1">
              <a:lnSpc>
                <a:spcPts val="2819"/>
              </a:lnSpc>
              <a:buFont typeface="Arial"/>
              <a:buChar char="•"/>
            </a:pPr>
            <a:r>
              <a:rPr lang="en-US" sz="2013">
                <a:solidFill>
                  <a:srgbClr val="504E43"/>
                </a:solidFill>
                <a:latin typeface="Alatsi"/>
              </a:rPr>
              <a:t>PPT</a:t>
            </a:r>
          </a:p>
          <a:p>
            <a:pPr algn="l" marL="434802" indent="-217401" lvl="1">
              <a:lnSpc>
                <a:spcPts val="2819"/>
              </a:lnSpc>
              <a:buFont typeface="Arial"/>
              <a:buChar char="•"/>
            </a:pPr>
            <a:r>
              <a:rPr lang="en-US" sz="2013">
                <a:solidFill>
                  <a:srgbClr val="504E43"/>
                </a:solidFill>
                <a:latin typeface="Alatsi"/>
              </a:rPr>
              <a:t>OpenProject</a:t>
            </a:r>
          </a:p>
        </p:txBody>
      </p:sp>
      <p:sp>
        <p:nvSpPr>
          <p:cNvPr name="TextBox 20" id="20"/>
          <p:cNvSpPr txBox="true"/>
          <p:nvPr/>
        </p:nvSpPr>
        <p:spPr>
          <a:xfrm rot="0">
            <a:off x="12457108" y="5105267"/>
            <a:ext cx="4894197" cy="2449645"/>
          </a:xfrm>
          <a:prstGeom prst="rect">
            <a:avLst/>
          </a:prstGeom>
        </p:spPr>
        <p:txBody>
          <a:bodyPr anchor="t" rtlCol="false" tIns="0" lIns="0" bIns="0" rIns="0">
            <a:spAutoFit/>
          </a:bodyPr>
          <a:lstStyle/>
          <a:p>
            <a:pPr algn="l" marL="434802" indent="-217401" lvl="1">
              <a:lnSpc>
                <a:spcPts val="2819"/>
              </a:lnSpc>
              <a:buFont typeface="Arial"/>
              <a:buChar char="•"/>
            </a:pPr>
            <a:r>
              <a:rPr lang="en-US" sz="2013">
                <a:solidFill>
                  <a:srgbClr val="504E43"/>
                </a:solidFill>
                <a:latin typeface="Alatsi"/>
              </a:rPr>
              <a:t>Business Case​</a:t>
            </a:r>
          </a:p>
          <a:p>
            <a:pPr algn="l" marL="434802" indent="-217401" lvl="1">
              <a:lnSpc>
                <a:spcPts val="2819"/>
              </a:lnSpc>
              <a:buFont typeface="Arial"/>
              <a:buChar char="•"/>
            </a:pPr>
            <a:r>
              <a:rPr lang="en-US" sz="2013">
                <a:solidFill>
                  <a:srgbClr val="504E43"/>
                </a:solidFill>
                <a:latin typeface="Alatsi"/>
              </a:rPr>
              <a:t>Project Charter​</a:t>
            </a:r>
          </a:p>
          <a:p>
            <a:pPr algn="l" marL="434802" indent="-217401" lvl="1">
              <a:lnSpc>
                <a:spcPts val="2819"/>
              </a:lnSpc>
              <a:buFont typeface="Arial"/>
              <a:buChar char="•"/>
            </a:pPr>
            <a:r>
              <a:rPr lang="en-US" sz="2013">
                <a:solidFill>
                  <a:srgbClr val="504E43"/>
                </a:solidFill>
                <a:latin typeface="Alatsi"/>
              </a:rPr>
              <a:t>Stakeholder Management Strategy​</a:t>
            </a:r>
          </a:p>
          <a:p>
            <a:pPr algn="l" marL="434802" indent="-217401" lvl="1">
              <a:lnSpc>
                <a:spcPts val="2819"/>
              </a:lnSpc>
              <a:buFont typeface="Arial"/>
              <a:buChar char="•"/>
            </a:pPr>
            <a:r>
              <a:rPr lang="en-US" sz="2013">
                <a:solidFill>
                  <a:srgbClr val="504E43"/>
                </a:solidFill>
                <a:latin typeface="Alatsi"/>
              </a:rPr>
              <a:t>Work Package​</a:t>
            </a:r>
          </a:p>
          <a:p>
            <a:pPr algn="l" marL="434802" indent="-217401" lvl="1">
              <a:lnSpc>
                <a:spcPts val="2819"/>
              </a:lnSpc>
              <a:buFont typeface="Arial"/>
              <a:buChar char="•"/>
            </a:pPr>
            <a:r>
              <a:rPr lang="en-US" sz="2013">
                <a:solidFill>
                  <a:srgbClr val="504E43"/>
                </a:solidFill>
                <a:latin typeface="Alatsi"/>
              </a:rPr>
              <a:t>Risk Management Plan​</a:t>
            </a:r>
          </a:p>
          <a:p>
            <a:pPr algn="l" marL="434802" indent="-217401" lvl="1">
              <a:lnSpc>
                <a:spcPts val="2819"/>
              </a:lnSpc>
              <a:buFont typeface="Arial"/>
              <a:buChar char="•"/>
            </a:pPr>
            <a:r>
              <a:rPr lang="en-US" sz="2013">
                <a:solidFill>
                  <a:srgbClr val="504E43"/>
                </a:solidFill>
                <a:latin typeface="Alatsi"/>
              </a:rPr>
              <a:t>PPT</a:t>
            </a:r>
          </a:p>
          <a:p>
            <a:pPr algn="l">
              <a:lnSpc>
                <a:spcPts val="2819"/>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3</a:t>
              </a:r>
            </a:p>
          </p:txBody>
        </p:sp>
      </p:grpSp>
      <p:sp>
        <p:nvSpPr>
          <p:cNvPr name="TextBox 7" id="7"/>
          <p:cNvSpPr txBox="true"/>
          <p:nvPr/>
        </p:nvSpPr>
        <p:spPr>
          <a:xfrm rot="0">
            <a:off x="1028700" y="-12700"/>
            <a:ext cx="9972716" cy="1685925"/>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CLIENT</a:t>
            </a:r>
          </a:p>
        </p:txBody>
      </p:sp>
      <p:sp>
        <p:nvSpPr>
          <p:cNvPr name="TextBox 8" id="8"/>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Jeb Cajayon</a:t>
            </a:r>
          </a:p>
        </p:txBody>
      </p:sp>
      <p:sp>
        <p:nvSpPr>
          <p:cNvPr name="AutoShape 9" id="9"/>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10" id="10"/>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1" id="11"/>
          <p:cNvSpPr/>
          <p:nvPr/>
        </p:nvSpPr>
        <p:spPr>
          <a:xfrm flipH="false" flipV="false" rot="0">
            <a:off x="6282927" y="1878444"/>
            <a:ext cx="5722146" cy="5760293"/>
          </a:xfrm>
          <a:custGeom>
            <a:avLst/>
            <a:gdLst/>
            <a:ahLst/>
            <a:cxnLst/>
            <a:rect r="r" b="b" t="t" l="l"/>
            <a:pathLst>
              <a:path h="5760293" w="5722146">
                <a:moveTo>
                  <a:pt x="0" y="0"/>
                </a:moveTo>
                <a:lnTo>
                  <a:pt x="5722146" y="0"/>
                </a:lnTo>
                <a:lnTo>
                  <a:pt x="5722146" y="5760293"/>
                </a:lnTo>
                <a:lnTo>
                  <a:pt x="0" y="5760293"/>
                </a:lnTo>
                <a:lnTo>
                  <a:pt x="0" y="0"/>
                </a:lnTo>
                <a:close/>
              </a:path>
            </a:pathLst>
          </a:custGeom>
          <a:blipFill>
            <a:blip r:embed="rId2"/>
            <a:stretch>
              <a:fillRect l="0" t="0" r="0" b="0"/>
            </a:stretch>
          </a:blipFill>
        </p:spPr>
      </p:sp>
      <p:sp>
        <p:nvSpPr>
          <p:cNvPr name="TextBox 12" id="12"/>
          <p:cNvSpPr txBox="true"/>
          <p:nvPr/>
        </p:nvSpPr>
        <p:spPr>
          <a:xfrm rot="0">
            <a:off x="0" y="7781612"/>
            <a:ext cx="18288000" cy="629255"/>
          </a:xfrm>
          <a:prstGeom prst="rect">
            <a:avLst/>
          </a:prstGeom>
        </p:spPr>
        <p:txBody>
          <a:bodyPr anchor="t" rtlCol="false" tIns="0" lIns="0" bIns="0" rIns="0">
            <a:spAutoFit/>
          </a:bodyPr>
          <a:lstStyle/>
          <a:p>
            <a:pPr algn="ctr">
              <a:lnSpc>
                <a:spcPts val="5216"/>
              </a:lnSpc>
            </a:pPr>
            <a:r>
              <a:rPr lang="en-US" sz="3726">
                <a:solidFill>
                  <a:srgbClr val="504E43"/>
                </a:solidFill>
                <a:latin typeface="Alatsi"/>
              </a:rPr>
              <a:t>Asia Pacific College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4</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Jeb Cajayon</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3338144" y="2810180"/>
            <a:ext cx="4666639" cy="4666639"/>
          </a:xfrm>
          <a:custGeom>
            <a:avLst/>
            <a:gdLst/>
            <a:ahLst/>
            <a:cxnLst/>
            <a:rect r="r" b="b" t="t" l="l"/>
            <a:pathLst>
              <a:path h="4666639" w="4666639">
                <a:moveTo>
                  <a:pt x="0" y="0"/>
                </a:moveTo>
                <a:lnTo>
                  <a:pt x="4666639" y="0"/>
                </a:lnTo>
                <a:lnTo>
                  <a:pt x="4666639" y="4666640"/>
                </a:lnTo>
                <a:lnTo>
                  <a:pt x="0" y="4666640"/>
                </a:lnTo>
                <a:lnTo>
                  <a:pt x="0" y="0"/>
                </a:lnTo>
                <a:close/>
              </a:path>
            </a:pathLst>
          </a:custGeom>
          <a:blipFill>
            <a:blip r:embed="rId2"/>
            <a:stretch>
              <a:fillRect l="0" t="0" r="0" b="0"/>
            </a:stretch>
          </a:blipFill>
        </p:spPr>
      </p:sp>
      <p:sp>
        <p:nvSpPr>
          <p:cNvPr name="Freeform 11" id="11"/>
          <p:cNvSpPr/>
          <p:nvPr/>
        </p:nvSpPr>
        <p:spPr>
          <a:xfrm flipH="false" flipV="false" rot="0">
            <a:off x="9144000" y="3555676"/>
            <a:ext cx="5645598" cy="3175649"/>
          </a:xfrm>
          <a:custGeom>
            <a:avLst/>
            <a:gdLst/>
            <a:ahLst/>
            <a:cxnLst/>
            <a:rect r="r" b="b" t="t" l="l"/>
            <a:pathLst>
              <a:path h="3175649" w="5645598">
                <a:moveTo>
                  <a:pt x="0" y="0"/>
                </a:moveTo>
                <a:lnTo>
                  <a:pt x="5645598" y="0"/>
                </a:lnTo>
                <a:lnTo>
                  <a:pt x="5645598" y="3175648"/>
                </a:lnTo>
                <a:lnTo>
                  <a:pt x="0" y="3175648"/>
                </a:lnTo>
                <a:lnTo>
                  <a:pt x="0" y="0"/>
                </a:lnTo>
                <a:close/>
              </a:path>
            </a:pathLst>
          </a:custGeom>
          <a:blipFill>
            <a:blip r:embed="rId3"/>
            <a:stretch>
              <a:fillRect l="0" t="0" r="0" b="0"/>
            </a:stretch>
          </a:blipFill>
        </p:spPr>
      </p:sp>
      <p:sp>
        <p:nvSpPr>
          <p:cNvPr name="TextBox 12" id="12"/>
          <p:cNvSpPr txBox="true"/>
          <p:nvPr/>
        </p:nvSpPr>
        <p:spPr>
          <a:xfrm rot="0">
            <a:off x="1028700" y="-12700"/>
            <a:ext cx="9972716" cy="1685925"/>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PROJECT CONTEXT</a:t>
            </a:r>
          </a:p>
        </p:txBody>
      </p:sp>
      <p:sp>
        <p:nvSpPr>
          <p:cNvPr name="TextBox 13" id="13"/>
          <p:cNvSpPr txBox="true"/>
          <p:nvPr/>
        </p:nvSpPr>
        <p:spPr>
          <a:xfrm rot="0">
            <a:off x="2192343" y="7781612"/>
            <a:ext cx="6958240" cy="629255"/>
          </a:xfrm>
          <a:prstGeom prst="rect">
            <a:avLst/>
          </a:prstGeom>
        </p:spPr>
        <p:txBody>
          <a:bodyPr anchor="t" rtlCol="false" tIns="0" lIns="0" bIns="0" rIns="0">
            <a:spAutoFit/>
          </a:bodyPr>
          <a:lstStyle/>
          <a:p>
            <a:pPr algn="ctr">
              <a:lnSpc>
                <a:spcPts val="5216"/>
              </a:lnSpc>
            </a:pPr>
            <a:r>
              <a:rPr lang="en-US" sz="3726">
                <a:solidFill>
                  <a:srgbClr val="504E43"/>
                </a:solidFill>
                <a:latin typeface="Alatsi"/>
              </a:rPr>
              <a:t>Microsoft Teams</a:t>
            </a:r>
          </a:p>
        </p:txBody>
      </p:sp>
      <p:sp>
        <p:nvSpPr>
          <p:cNvPr name="TextBox 14" id="14"/>
          <p:cNvSpPr txBox="true"/>
          <p:nvPr/>
        </p:nvSpPr>
        <p:spPr>
          <a:xfrm rot="0">
            <a:off x="8801315" y="7781612"/>
            <a:ext cx="6958240" cy="629255"/>
          </a:xfrm>
          <a:prstGeom prst="rect">
            <a:avLst/>
          </a:prstGeom>
        </p:spPr>
        <p:txBody>
          <a:bodyPr anchor="t" rtlCol="false" tIns="0" lIns="0" bIns="0" rIns="0">
            <a:spAutoFit/>
          </a:bodyPr>
          <a:lstStyle/>
          <a:p>
            <a:pPr algn="ctr">
              <a:lnSpc>
                <a:spcPts val="5216"/>
              </a:lnSpc>
            </a:pPr>
            <a:r>
              <a:rPr lang="en-US" sz="3726">
                <a:solidFill>
                  <a:srgbClr val="504E43"/>
                </a:solidFill>
                <a:latin typeface="Alatsi"/>
              </a:rPr>
              <a:t>Microsoft Outlook</a:t>
            </a:r>
          </a:p>
        </p:txBody>
      </p:sp>
      <p:sp>
        <p:nvSpPr>
          <p:cNvPr name="TextBox 15" id="15"/>
          <p:cNvSpPr txBox="true"/>
          <p:nvPr/>
        </p:nvSpPr>
        <p:spPr>
          <a:xfrm rot="0">
            <a:off x="0" y="2180926"/>
            <a:ext cx="18288000" cy="629255"/>
          </a:xfrm>
          <a:prstGeom prst="rect">
            <a:avLst/>
          </a:prstGeom>
        </p:spPr>
        <p:txBody>
          <a:bodyPr anchor="t" rtlCol="false" tIns="0" lIns="0" bIns="0" rIns="0">
            <a:spAutoFit/>
          </a:bodyPr>
          <a:lstStyle/>
          <a:p>
            <a:pPr algn="ctr">
              <a:lnSpc>
                <a:spcPts val="5216"/>
              </a:lnSpc>
            </a:pPr>
            <a:r>
              <a:rPr lang="en-US" sz="3726">
                <a:solidFill>
                  <a:srgbClr val="504E43"/>
                </a:solidFill>
                <a:latin typeface="Alatsi"/>
              </a:rPr>
              <a:t>Current Process</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5</a:t>
              </a:r>
            </a:p>
          </p:txBody>
        </p:sp>
      </p:grpSp>
      <p:sp>
        <p:nvSpPr>
          <p:cNvPr name="TextBox 7" id="7"/>
          <p:cNvSpPr txBox="true"/>
          <p:nvPr/>
        </p:nvSpPr>
        <p:spPr>
          <a:xfrm rot="0">
            <a:off x="1028700" y="-12700"/>
            <a:ext cx="13833419" cy="1685925"/>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STATEMENT OF THE PROBLEM</a:t>
            </a:r>
          </a:p>
        </p:txBody>
      </p:sp>
      <p:sp>
        <p:nvSpPr>
          <p:cNvPr name="TextBox 8" id="8"/>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Jeb Cajayon</a:t>
            </a:r>
          </a:p>
        </p:txBody>
      </p:sp>
      <p:sp>
        <p:nvSpPr>
          <p:cNvPr name="AutoShape 9" id="9"/>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10" id="10"/>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TextBox 11" id="11"/>
          <p:cNvSpPr txBox="true"/>
          <p:nvPr/>
        </p:nvSpPr>
        <p:spPr>
          <a:xfrm rot="0">
            <a:off x="2060715" y="3209745"/>
            <a:ext cx="11769389" cy="546704"/>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 Lack of an organized platform for project paper submissions.​</a:t>
            </a:r>
          </a:p>
        </p:txBody>
      </p:sp>
      <p:sp>
        <p:nvSpPr>
          <p:cNvPr name="TextBox 12" id="12"/>
          <p:cNvSpPr txBox="true"/>
          <p:nvPr/>
        </p:nvSpPr>
        <p:spPr>
          <a:xfrm rot="0">
            <a:off x="1361795" y="2404992"/>
            <a:ext cx="13167230" cy="629255"/>
          </a:xfrm>
          <a:prstGeom prst="rect">
            <a:avLst/>
          </a:prstGeom>
        </p:spPr>
        <p:txBody>
          <a:bodyPr anchor="t" rtlCol="false" tIns="0" lIns="0" bIns="0" rIns="0">
            <a:spAutoFit/>
          </a:bodyPr>
          <a:lstStyle/>
          <a:p>
            <a:pPr algn="l">
              <a:lnSpc>
                <a:spcPts val="5216"/>
              </a:lnSpc>
            </a:pPr>
            <a:r>
              <a:rPr lang="en-US" sz="3726">
                <a:solidFill>
                  <a:srgbClr val="504E43"/>
                </a:solidFill>
                <a:latin typeface="Alatsi"/>
              </a:rPr>
              <a:t>Main Problem</a:t>
            </a:r>
          </a:p>
        </p:txBody>
      </p:sp>
      <p:sp>
        <p:nvSpPr>
          <p:cNvPr name="TextBox 13" id="13"/>
          <p:cNvSpPr txBox="true"/>
          <p:nvPr/>
        </p:nvSpPr>
        <p:spPr>
          <a:xfrm rot="0">
            <a:off x="2060715" y="5294628"/>
            <a:ext cx="15198585" cy="2832704"/>
          </a:xfrm>
          <a:prstGeom prst="rect">
            <a:avLst/>
          </a:prstGeom>
        </p:spPr>
        <p:txBody>
          <a:bodyPr anchor="t" rtlCol="false" tIns="0" lIns="0" bIns="0" rIns="0">
            <a:spAutoFit/>
          </a:bodyPr>
          <a:lstStyle/>
          <a:p>
            <a:pPr algn="l" marL="696538" indent="-348269" lvl="1">
              <a:lnSpc>
                <a:spcPts val="4516"/>
              </a:lnSpc>
              <a:buFont typeface="Arial"/>
              <a:buChar char="•"/>
            </a:pPr>
            <a:r>
              <a:rPr lang="en-US" sz="3226">
                <a:solidFill>
                  <a:srgbClr val="504E43"/>
                </a:solidFill>
                <a:latin typeface="Alatsi"/>
              </a:rPr>
              <a:t> The current process for project submissions along with the proofreading request form makes it difficult to keep track of files and updates because submission is done through email and MS Teams.</a:t>
            </a:r>
          </a:p>
          <a:p>
            <a:pPr algn="l" marL="696538" indent="-348269" lvl="1">
              <a:lnSpc>
                <a:spcPts val="4516"/>
              </a:lnSpc>
              <a:buFont typeface="Arial"/>
              <a:buChar char="•"/>
            </a:pPr>
            <a:r>
              <a:rPr lang="en-US" sz="3226">
                <a:solidFill>
                  <a:srgbClr val="504E43"/>
                </a:solidFill>
                <a:latin typeface="Alatsi"/>
              </a:rPr>
              <a:t> For the PBL professors and PBL coordinator in the current system it needs them to manually create reports and manually gathered data about a group’s project.</a:t>
            </a:r>
          </a:p>
        </p:txBody>
      </p:sp>
      <p:sp>
        <p:nvSpPr>
          <p:cNvPr name="TextBox 14" id="14"/>
          <p:cNvSpPr txBox="true"/>
          <p:nvPr/>
        </p:nvSpPr>
        <p:spPr>
          <a:xfrm rot="0">
            <a:off x="1361795" y="4489874"/>
            <a:ext cx="13167230" cy="629255"/>
          </a:xfrm>
          <a:prstGeom prst="rect">
            <a:avLst/>
          </a:prstGeom>
        </p:spPr>
        <p:txBody>
          <a:bodyPr anchor="t" rtlCol="false" tIns="0" lIns="0" bIns="0" rIns="0">
            <a:spAutoFit/>
          </a:bodyPr>
          <a:lstStyle/>
          <a:p>
            <a:pPr algn="l">
              <a:lnSpc>
                <a:spcPts val="5216"/>
              </a:lnSpc>
            </a:pPr>
            <a:r>
              <a:rPr lang="en-US" sz="3726">
                <a:solidFill>
                  <a:srgbClr val="504E43"/>
                </a:solidFill>
                <a:latin typeface="Alatsi"/>
              </a:rPr>
              <a:t>Specific Problem</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6</a:t>
              </a:r>
            </a:p>
          </p:txBody>
        </p:sp>
      </p:grpSp>
      <p:sp>
        <p:nvSpPr>
          <p:cNvPr name="TextBox 7" id="7"/>
          <p:cNvSpPr txBox="true"/>
          <p:nvPr/>
        </p:nvSpPr>
        <p:spPr>
          <a:xfrm rot="0">
            <a:off x="1028700" y="-12700"/>
            <a:ext cx="13833419" cy="1685925"/>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OBJECTIVES</a:t>
            </a:r>
          </a:p>
        </p:txBody>
      </p:sp>
      <p:sp>
        <p:nvSpPr>
          <p:cNvPr name="TextBox 8" id="8"/>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Jeb Cajayon</a:t>
            </a:r>
          </a:p>
        </p:txBody>
      </p:sp>
      <p:sp>
        <p:nvSpPr>
          <p:cNvPr name="AutoShape 9" id="9"/>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10" id="10"/>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TextBox 11" id="11"/>
          <p:cNvSpPr txBox="true"/>
          <p:nvPr/>
        </p:nvSpPr>
        <p:spPr>
          <a:xfrm rot="0">
            <a:off x="2060715" y="3209745"/>
            <a:ext cx="12801404" cy="546704"/>
          </a:xfrm>
          <a:prstGeom prst="rect">
            <a:avLst/>
          </a:prstGeom>
        </p:spPr>
        <p:txBody>
          <a:bodyPr anchor="t" rtlCol="false" tIns="0" lIns="0" bIns="0" rIns="0">
            <a:spAutoFit/>
          </a:bodyPr>
          <a:lstStyle/>
          <a:p>
            <a:pPr algn="l">
              <a:lnSpc>
                <a:spcPts val="4516"/>
              </a:lnSpc>
            </a:pPr>
            <a:r>
              <a:rPr lang="en-US" sz="3226">
                <a:solidFill>
                  <a:srgbClr val="504E43"/>
                </a:solidFill>
                <a:latin typeface="Alatsi"/>
              </a:rPr>
              <a:t> Develop a document management system for APC students and faculty.​</a:t>
            </a:r>
          </a:p>
        </p:txBody>
      </p:sp>
      <p:sp>
        <p:nvSpPr>
          <p:cNvPr name="TextBox 12" id="12"/>
          <p:cNvSpPr txBox="true"/>
          <p:nvPr/>
        </p:nvSpPr>
        <p:spPr>
          <a:xfrm rot="0">
            <a:off x="1361795" y="2404992"/>
            <a:ext cx="13167230" cy="629255"/>
          </a:xfrm>
          <a:prstGeom prst="rect">
            <a:avLst/>
          </a:prstGeom>
        </p:spPr>
        <p:txBody>
          <a:bodyPr anchor="t" rtlCol="false" tIns="0" lIns="0" bIns="0" rIns="0">
            <a:spAutoFit/>
          </a:bodyPr>
          <a:lstStyle/>
          <a:p>
            <a:pPr algn="l">
              <a:lnSpc>
                <a:spcPts val="5216"/>
              </a:lnSpc>
            </a:pPr>
            <a:r>
              <a:rPr lang="en-US" sz="3726">
                <a:solidFill>
                  <a:srgbClr val="504E43"/>
                </a:solidFill>
                <a:latin typeface="Alatsi"/>
              </a:rPr>
              <a:t>Main Objective</a:t>
            </a:r>
          </a:p>
        </p:txBody>
      </p:sp>
      <p:sp>
        <p:nvSpPr>
          <p:cNvPr name="TextBox 13" id="13"/>
          <p:cNvSpPr txBox="true"/>
          <p:nvPr/>
        </p:nvSpPr>
        <p:spPr>
          <a:xfrm rot="0">
            <a:off x="2060715" y="5370828"/>
            <a:ext cx="15198585" cy="1584611"/>
          </a:xfrm>
          <a:prstGeom prst="rect">
            <a:avLst/>
          </a:prstGeom>
        </p:spPr>
        <p:txBody>
          <a:bodyPr anchor="t" rtlCol="false" tIns="0" lIns="0" bIns="0" rIns="0">
            <a:spAutoFit/>
          </a:bodyPr>
          <a:lstStyle/>
          <a:p>
            <a:pPr algn="l" marL="696538" indent="-348269" lvl="1">
              <a:lnSpc>
                <a:spcPts val="3742"/>
              </a:lnSpc>
              <a:buFont typeface="Arial"/>
              <a:buChar char="•"/>
            </a:pPr>
            <a:r>
              <a:rPr lang="en-US" sz="3226">
                <a:solidFill>
                  <a:srgbClr val="504E43"/>
                </a:solidFill>
                <a:latin typeface="Alatsi"/>
              </a:rPr>
              <a:t>Provide a web application for seamless document submission and proofreading requests. Incorporate a status tracking system to monitor updates and progress. ​</a:t>
            </a:r>
          </a:p>
          <a:p>
            <a:pPr algn="l" marL="696538" indent="-348269" lvl="1">
              <a:lnSpc>
                <a:spcPts val="6645"/>
              </a:lnSpc>
              <a:buFont typeface="Arial"/>
              <a:buChar char="•"/>
            </a:pPr>
            <a:r>
              <a:rPr lang="en-US" sz="3226">
                <a:solidFill>
                  <a:srgbClr val="504E43"/>
                </a:solidFill>
                <a:latin typeface="Alatsi"/>
              </a:rPr>
              <a:t>Automate report generation and data gathering for submission summaries.​</a:t>
            </a:r>
          </a:p>
        </p:txBody>
      </p:sp>
      <p:sp>
        <p:nvSpPr>
          <p:cNvPr name="TextBox 14" id="14"/>
          <p:cNvSpPr txBox="true"/>
          <p:nvPr/>
        </p:nvSpPr>
        <p:spPr>
          <a:xfrm rot="0">
            <a:off x="1361795" y="4489874"/>
            <a:ext cx="13167230" cy="629255"/>
          </a:xfrm>
          <a:prstGeom prst="rect">
            <a:avLst/>
          </a:prstGeom>
        </p:spPr>
        <p:txBody>
          <a:bodyPr anchor="t" rtlCol="false" tIns="0" lIns="0" bIns="0" rIns="0">
            <a:spAutoFit/>
          </a:bodyPr>
          <a:lstStyle/>
          <a:p>
            <a:pPr algn="l">
              <a:lnSpc>
                <a:spcPts val="5216"/>
              </a:lnSpc>
            </a:pPr>
            <a:r>
              <a:rPr lang="en-US" sz="3726">
                <a:solidFill>
                  <a:srgbClr val="504E43"/>
                </a:solidFill>
                <a:latin typeface="Alatsi"/>
              </a:rPr>
              <a:t>Specific Objective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7</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Daniella Soquiat</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4652376" y="1673225"/>
            <a:ext cx="8766669" cy="7585075"/>
          </a:xfrm>
          <a:custGeom>
            <a:avLst/>
            <a:gdLst/>
            <a:ahLst/>
            <a:cxnLst/>
            <a:rect r="r" b="b" t="t" l="l"/>
            <a:pathLst>
              <a:path h="7585075" w="8766669">
                <a:moveTo>
                  <a:pt x="0" y="0"/>
                </a:moveTo>
                <a:lnTo>
                  <a:pt x="8766669" y="0"/>
                </a:lnTo>
                <a:lnTo>
                  <a:pt x="8766669" y="7585075"/>
                </a:lnTo>
                <a:lnTo>
                  <a:pt x="0" y="7585075"/>
                </a:lnTo>
                <a:lnTo>
                  <a:pt x="0" y="0"/>
                </a:lnTo>
                <a:close/>
              </a:path>
            </a:pathLst>
          </a:custGeom>
          <a:blipFill>
            <a:blip r:embed="rId2"/>
            <a:stretch>
              <a:fillRect l="0" t="0" r="0" b="0"/>
            </a:stretch>
          </a:blipFill>
        </p:spPr>
      </p:sp>
      <p:sp>
        <p:nvSpPr>
          <p:cNvPr name="TextBox 11" id="11"/>
          <p:cNvSpPr txBox="true"/>
          <p:nvPr/>
        </p:nvSpPr>
        <p:spPr>
          <a:xfrm rot="0">
            <a:off x="1028700" y="-12700"/>
            <a:ext cx="13833419" cy="1685925"/>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PROJECT MILESTONES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9</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Jonlord Mirando</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612803" y="2224399"/>
            <a:ext cx="17075560" cy="6194178"/>
          </a:xfrm>
          <a:custGeom>
            <a:avLst/>
            <a:gdLst/>
            <a:ahLst/>
            <a:cxnLst/>
            <a:rect r="r" b="b" t="t" l="l"/>
            <a:pathLst>
              <a:path h="6194178" w="17075560">
                <a:moveTo>
                  <a:pt x="0" y="0"/>
                </a:moveTo>
                <a:lnTo>
                  <a:pt x="17075560" y="0"/>
                </a:lnTo>
                <a:lnTo>
                  <a:pt x="17075560" y="6194177"/>
                </a:lnTo>
                <a:lnTo>
                  <a:pt x="0" y="6194177"/>
                </a:lnTo>
                <a:lnTo>
                  <a:pt x="0" y="0"/>
                </a:lnTo>
                <a:close/>
              </a:path>
            </a:pathLst>
          </a:custGeom>
          <a:blipFill>
            <a:blip r:embed="rId2"/>
            <a:stretch>
              <a:fillRect l="0" t="0" r="0" b="0"/>
            </a:stretch>
          </a:blipFill>
        </p:spPr>
      </p:sp>
      <p:grpSp>
        <p:nvGrpSpPr>
          <p:cNvPr name="Group 11" id="11"/>
          <p:cNvGrpSpPr/>
          <p:nvPr/>
        </p:nvGrpSpPr>
        <p:grpSpPr>
          <a:xfrm rot="0">
            <a:off x="1028700" y="711200"/>
            <a:ext cx="13833419" cy="962025"/>
            <a:chOff x="0" y="0"/>
            <a:chExt cx="18444559" cy="1282700"/>
          </a:xfrm>
        </p:grpSpPr>
        <p:sp>
          <p:nvSpPr>
            <p:cNvPr name="TextBox 12" id="12"/>
            <p:cNvSpPr txBox="true"/>
            <p:nvPr/>
          </p:nvSpPr>
          <p:spPr>
            <a:xfrm rot="0">
              <a:off x="0" y="-723900"/>
              <a:ext cx="18444559" cy="2006600"/>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STAKEHOLDER ANALYSIS</a:t>
              </a:r>
            </a:p>
          </p:txBody>
        </p:sp>
        <p:sp>
          <p:nvSpPr>
            <p:cNvPr name="TextBox 13" id="13"/>
            <p:cNvSpPr txBox="true"/>
            <p:nvPr/>
          </p:nvSpPr>
          <p:spPr>
            <a:xfrm rot="0">
              <a:off x="15518934" y="-590550"/>
              <a:ext cx="2925625" cy="1666662"/>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6477994"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10</a:t>
              </a:r>
            </a:p>
          </p:txBody>
        </p:sp>
      </p:grpSp>
      <p:sp>
        <p:nvSpPr>
          <p:cNvPr name="TextBox 7" id="7"/>
          <p:cNvSpPr txBox="true"/>
          <p:nvPr/>
        </p:nvSpPr>
        <p:spPr>
          <a:xfrm rot="0">
            <a:off x="5709529" y="9427991"/>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a:rPr>
              <a:t>Jeb Cajayon</a:t>
            </a:r>
          </a:p>
        </p:txBody>
      </p:sp>
      <p:sp>
        <p:nvSpPr>
          <p:cNvPr name="AutoShape 8" id="8"/>
          <p:cNvSpPr/>
          <p:nvPr/>
        </p:nvSpPr>
        <p:spPr>
          <a:xfrm>
            <a:off x="-254016" y="9688976"/>
            <a:ext cx="7105264" cy="19050"/>
          </a:xfrm>
          <a:prstGeom prst="line">
            <a:avLst/>
          </a:prstGeom>
          <a:ln cap="flat" w="152400">
            <a:solidFill>
              <a:srgbClr val="9FC3D0"/>
            </a:solidFill>
            <a:prstDash val="solid"/>
            <a:headEnd type="none" len="sm" w="sm"/>
            <a:tailEnd type="none" len="sm" w="sm"/>
          </a:ln>
        </p:spPr>
      </p:sp>
      <p:sp>
        <p:nvSpPr>
          <p:cNvPr name="AutoShape 9" id="9"/>
          <p:cNvSpPr/>
          <p:nvPr/>
        </p:nvSpPr>
        <p:spPr>
          <a:xfrm>
            <a:off x="11436752" y="9688976"/>
            <a:ext cx="7105264" cy="19050"/>
          </a:xfrm>
          <a:prstGeom prst="line">
            <a:avLst/>
          </a:prstGeom>
          <a:ln cap="flat" w="152400">
            <a:solidFill>
              <a:srgbClr val="9FC3D0"/>
            </a:solidFill>
            <a:prstDash val="solid"/>
            <a:headEnd type="none" len="sm" w="sm"/>
            <a:tailEnd type="none" len="sm" w="sm"/>
          </a:ln>
        </p:spPr>
      </p:sp>
      <p:sp>
        <p:nvSpPr>
          <p:cNvPr name="Freeform 10" id="10"/>
          <p:cNvSpPr/>
          <p:nvPr/>
        </p:nvSpPr>
        <p:spPr>
          <a:xfrm flipH="false" flipV="false" rot="0">
            <a:off x="346621" y="3447361"/>
            <a:ext cx="17594757" cy="3392278"/>
          </a:xfrm>
          <a:custGeom>
            <a:avLst/>
            <a:gdLst/>
            <a:ahLst/>
            <a:cxnLst/>
            <a:rect r="r" b="b" t="t" l="l"/>
            <a:pathLst>
              <a:path h="3392278" w="17594757">
                <a:moveTo>
                  <a:pt x="0" y="0"/>
                </a:moveTo>
                <a:lnTo>
                  <a:pt x="17594758" y="0"/>
                </a:lnTo>
                <a:lnTo>
                  <a:pt x="17594758" y="3392278"/>
                </a:lnTo>
                <a:lnTo>
                  <a:pt x="0" y="3392278"/>
                </a:lnTo>
                <a:lnTo>
                  <a:pt x="0" y="0"/>
                </a:lnTo>
                <a:close/>
              </a:path>
            </a:pathLst>
          </a:custGeom>
          <a:blipFill>
            <a:blip r:embed="rId2"/>
            <a:stretch>
              <a:fillRect l="0" t="0" r="0" b="0"/>
            </a:stretch>
          </a:blipFill>
        </p:spPr>
      </p:sp>
      <p:grpSp>
        <p:nvGrpSpPr>
          <p:cNvPr name="Group 11" id="11"/>
          <p:cNvGrpSpPr/>
          <p:nvPr/>
        </p:nvGrpSpPr>
        <p:grpSpPr>
          <a:xfrm rot="0">
            <a:off x="1028700" y="711200"/>
            <a:ext cx="13833419" cy="962025"/>
            <a:chOff x="0" y="0"/>
            <a:chExt cx="18444559" cy="1282700"/>
          </a:xfrm>
        </p:grpSpPr>
        <p:sp>
          <p:nvSpPr>
            <p:cNvPr name="TextBox 12" id="12"/>
            <p:cNvSpPr txBox="true"/>
            <p:nvPr/>
          </p:nvSpPr>
          <p:spPr>
            <a:xfrm rot="0">
              <a:off x="0" y="-723900"/>
              <a:ext cx="18444559" cy="2006600"/>
            </a:xfrm>
            <a:prstGeom prst="rect">
              <a:avLst/>
            </a:prstGeom>
          </p:spPr>
          <p:txBody>
            <a:bodyPr anchor="t" rtlCol="false" tIns="0" lIns="0" bIns="0" rIns="0">
              <a:spAutoFit/>
            </a:bodyPr>
            <a:lstStyle/>
            <a:p>
              <a:pPr algn="l">
                <a:lnSpc>
                  <a:spcPts val="8819"/>
                </a:lnSpc>
              </a:pPr>
              <a:r>
                <a:rPr lang="en-US" sz="6300">
                  <a:solidFill>
                    <a:srgbClr val="504E43"/>
                  </a:solidFill>
                  <a:latin typeface="モトヤアポロ Bold"/>
                </a:rPr>
                <a:t>STAKEHOLDER ANALYSIS</a:t>
              </a:r>
            </a:p>
          </p:txBody>
        </p:sp>
        <p:sp>
          <p:nvSpPr>
            <p:cNvPr name="TextBox 13" id="13"/>
            <p:cNvSpPr txBox="true"/>
            <p:nvPr/>
          </p:nvSpPr>
          <p:spPr>
            <a:xfrm rot="0">
              <a:off x="15518934" y="-590550"/>
              <a:ext cx="2925625" cy="1666662"/>
            </a:xfrm>
            <a:prstGeom prst="rect">
              <a:avLst/>
            </a:prstGeom>
          </p:spPr>
          <p:txBody>
            <a:bodyPr anchor="t" rtlCol="false" tIns="0" lIns="0" bIns="0" rIns="0">
              <a:spAutoFit/>
            </a:bodyPr>
            <a:lstStyle/>
            <a:p>
              <a:pPr algn="l">
                <a:lnSpc>
                  <a:spcPts val="7280"/>
                </a:lnSpc>
              </a:pPr>
              <a:r>
                <a:rPr lang="en-US" sz="5200">
                  <a:solidFill>
                    <a:srgbClr val="504E43"/>
                  </a:solidFill>
                  <a:latin typeface="モトヤアポロ Bold"/>
                </a:rPr>
                <a:t>(cont.)</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DAGId7brKok</dc:identifier>
  <dcterms:modified xsi:type="dcterms:W3CDTF">2011-08-01T06:04:30Z</dcterms:modified>
  <cp:revision>1</cp:revision>
  <dc:title>Beige Pastel Minimalist Thesis Defense Presentation</dc:title>
</cp:coreProperties>
</file>

<file path=docProps/thumbnail.jpeg>
</file>